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6"/>
  </p:notesMasterIdLst>
  <p:sldIdLst>
    <p:sldId id="256" r:id="rId3"/>
    <p:sldId id="258" r:id="rId4"/>
    <p:sldId id="306" r:id="rId5"/>
    <p:sldId id="307" r:id="rId6"/>
    <p:sldId id="308" r:id="rId7"/>
    <p:sldId id="279" r:id="rId8"/>
    <p:sldId id="309" r:id="rId9"/>
    <p:sldId id="310" r:id="rId10"/>
    <p:sldId id="311" r:id="rId11"/>
    <p:sldId id="312" r:id="rId12"/>
    <p:sldId id="302" r:id="rId13"/>
    <p:sldId id="286" r:id="rId14"/>
    <p:sldId id="298"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0202"/>
    <a:srgbClr val="17324D"/>
    <a:srgbClr val="E5B350"/>
    <a:srgbClr val="994C52"/>
    <a:srgbClr val="A95852"/>
    <a:srgbClr val="E2E6C3"/>
    <a:srgbClr val="3D3D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37" autoAdjust="0"/>
    <p:restoredTop sz="95082" autoAdjust="0"/>
  </p:normalViewPr>
  <p:slideViewPr>
    <p:cSldViewPr snapToGrid="0" showGuides="1">
      <p:cViewPr varScale="1">
        <p:scale>
          <a:sx n="82" d="100"/>
          <a:sy n="82" d="100"/>
        </p:scale>
        <p:origin x="710" y="8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808120-5185-4628-B1B9-F5EB961B2C94}" type="datetimeFigureOut">
              <a:rPr lang="zh-CN" altLang="en-US" smtClean="0"/>
              <a:t>2018/4/12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F4B64C-33B9-41C3-AF6B-58BD076462CE}" type="slidenum">
              <a:rPr lang="zh-CN" altLang="en-US" smtClean="0"/>
              <a:t>‹#›</a:t>
            </a:fld>
            <a:endParaRPr lang="zh-CN" altLang="en-US"/>
          </a:p>
        </p:txBody>
      </p:sp>
    </p:spTree>
    <p:extLst>
      <p:ext uri="{BB962C8B-B14F-4D97-AF65-F5344CB8AC3E}">
        <p14:creationId xmlns:p14="http://schemas.microsoft.com/office/powerpoint/2010/main" val="1583181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BF4B64C-33B9-41C3-AF6B-58BD076462CE}" type="slidenum">
              <a:rPr lang="zh-CN" altLang="en-US" smtClean="0"/>
              <a:t>13</a:t>
            </a:fld>
            <a:endParaRPr lang="zh-CN" altLang="en-US"/>
          </a:p>
        </p:txBody>
      </p:sp>
    </p:spTree>
    <p:extLst>
      <p:ext uri="{BB962C8B-B14F-4D97-AF65-F5344CB8AC3E}">
        <p14:creationId xmlns:p14="http://schemas.microsoft.com/office/powerpoint/2010/main" val="30292359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2A86FE9E-9020-4955-AFB6-56A3F3FD4E5F}" type="datetimeFigureOut">
              <a:rPr lang="zh-CN" altLang="en-US" smtClean="0"/>
              <a:t>2018/4/12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571464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A86FE9E-9020-4955-AFB6-56A3F3FD4E5F}" type="datetimeFigureOut">
              <a:rPr lang="zh-CN" altLang="en-US" smtClean="0"/>
              <a:t>2018/4/12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1139138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A86FE9E-9020-4955-AFB6-56A3F3FD4E5F}" type="datetimeFigureOut">
              <a:rPr lang="zh-CN" altLang="en-US" smtClean="0"/>
              <a:t>2018/4/12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6496001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998663BC-1419-B24F-BF7D-DBA32297467E}" type="datetimeFigureOut">
              <a:rPr kumimoji="1" lang="zh-CN" altLang="en-US" smtClean="0"/>
              <a:t>2018/4/12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2902702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998663BC-1419-B24F-BF7D-DBA32297467E}" type="datetimeFigureOut">
              <a:rPr kumimoji="1" lang="zh-CN" altLang="en-US" smtClean="0"/>
              <a:t>2018/4/12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19285223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998663BC-1419-B24F-BF7D-DBA32297467E}" type="datetimeFigureOut">
              <a:rPr kumimoji="1" lang="zh-CN" altLang="en-US" smtClean="0"/>
              <a:t>2018/4/12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8338476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998663BC-1419-B24F-BF7D-DBA32297467E}" type="datetimeFigureOut">
              <a:rPr kumimoji="1" lang="zh-CN" altLang="en-US" smtClean="0"/>
              <a:t>2018/4/12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21699949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998663BC-1419-B24F-BF7D-DBA32297467E}" type="datetimeFigureOut">
              <a:rPr kumimoji="1" lang="zh-CN" altLang="en-US" smtClean="0"/>
              <a:t>2018/4/12</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8067901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998663BC-1419-B24F-BF7D-DBA32297467E}" type="datetimeFigureOut">
              <a:rPr kumimoji="1" lang="zh-CN" altLang="en-US" smtClean="0"/>
              <a:t>2018/4/12</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39988445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98663BC-1419-B24F-BF7D-DBA32297467E}" type="datetimeFigureOut">
              <a:rPr kumimoji="1" lang="zh-CN" altLang="en-US" smtClean="0"/>
              <a:t>2018/4/12</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12014707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998663BC-1419-B24F-BF7D-DBA32297467E}" type="datetimeFigureOut">
              <a:rPr kumimoji="1" lang="zh-CN" altLang="en-US" smtClean="0"/>
              <a:t>2018/4/12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35360728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A86FE9E-9020-4955-AFB6-56A3F3FD4E5F}" type="datetimeFigureOut">
              <a:rPr lang="zh-CN" altLang="en-US" smtClean="0"/>
              <a:t>2018/4/12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41686945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998663BC-1419-B24F-BF7D-DBA32297467E}" type="datetimeFigureOut">
              <a:rPr kumimoji="1" lang="zh-CN" altLang="en-US" smtClean="0"/>
              <a:t>2018/4/12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32555661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998663BC-1419-B24F-BF7D-DBA32297467E}" type="datetimeFigureOut">
              <a:rPr kumimoji="1" lang="zh-CN" altLang="en-US" smtClean="0"/>
              <a:t>2018/4/12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8219520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998663BC-1419-B24F-BF7D-DBA32297467E}" type="datetimeFigureOut">
              <a:rPr kumimoji="1" lang="zh-CN" altLang="en-US" smtClean="0"/>
              <a:t>2018/4/12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14904272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2A86FE9E-9020-4955-AFB6-56A3F3FD4E5F}" type="datetimeFigureOut">
              <a:rPr lang="zh-CN" altLang="en-US" smtClean="0"/>
              <a:t>2018/4/12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89593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A86FE9E-9020-4955-AFB6-56A3F3FD4E5F}" type="datetimeFigureOut">
              <a:rPr lang="zh-CN" altLang="en-US" smtClean="0"/>
              <a:t>2018/4/12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3986362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A86FE9E-9020-4955-AFB6-56A3F3FD4E5F}" type="datetimeFigureOut">
              <a:rPr lang="zh-CN" altLang="en-US" smtClean="0"/>
              <a:t>2018/4/12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2768832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A86FE9E-9020-4955-AFB6-56A3F3FD4E5F}" type="datetimeFigureOut">
              <a:rPr lang="zh-CN" altLang="en-US" smtClean="0"/>
              <a:t>2018/4/12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1828304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A86FE9E-9020-4955-AFB6-56A3F3FD4E5F}" type="datetimeFigureOut">
              <a:rPr lang="zh-CN" altLang="en-US" smtClean="0"/>
              <a:t>2018/4/12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343786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A86FE9E-9020-4955-AFB6-56A3F3FD4E5F}" type="datetimeFigureOut">
              <a:rPr lang="zh-CN" altLang="en-US" smtClean="0"/>
              <a:t>2018/4/12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893061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A86FE9E-9020-4955-AFB6-56A3F3FD4E5F}" type="datetimeFigureOut">
              <a:rPr lang="zh-CN" altLang="en-US" smtClean="0"/>
              <a:t>2018/4/12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26742501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86FE9E-9020-4955-AFB6-56A3F3FD4E5F}" type="datetimeFigureOut">
              <a:rPr lang="zh-CN" altLang="en-US" smtClean="0"/>
              <a:t>2018/4/12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BD541D-5D3E-45EF-B19A-3862AA264931}" type="slidenum">
              <a:rPr lang="zh-CN" altLang="en-US" smtClean="0"/>
              <a:t>‹#›</a:t>
            </a:fld>
            <a:endParaRPr lang="zh-CN" altLang="en-US"/>
          </a:p>
        </p:txBody>
      </p:sp>
    </p:spTree>
    <p:extLst>
      <p:ext uri="{BB962C8B-B14F-4D97-AF65-F5344CB8AC3E}">
        <p14:creationId xmlns:p14="http://schemas.microsoft.com/office/powerpoint/2010/main" val="38399923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8663BC-1419-B24F-BF7D-DBA32297467E}" type="datetimeFigureOut">
              <a:rPr kumimoji="1" lang="zh-CN" altLang="en-US" smtClean="0"/>
              <a:t>2018/4/12</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4D003A-E4AA-AF49-B091-C1C30B6B2D9D}" type="slidenum">
              <a:rPr kumimoji="1" lang="zh-CN" altLang="en-US" smtClean="0"/>
              <a:t>‹#›</a:t>
            </a:fld>
            <a:endParaRPr kumimoji="1" lang="zh-CN" altLang="en-US"/>
          </a:p>
        </p:txBody>
      </p:sp>
    </p:spTree>
    <p:extLst>
      <p:ext uri="{BB962C8B-B14F-4D97-AF65-F5344CB8AC3E}">
        <p14:creationId xmlns:p14="http://schemas.microsoft.com/office/powerpoint/2010/main" val="19339331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4019582" y="4866043"/>
            <a:ext cx="4791009" cy="646331"/>
          </a:xfrm>
          <a:prstGeom prst="rect">
            <a:avLst/>
          </a:prstGeom>
          <a:noFill/>
        </p:spPr>
        <p:txBody>
          <a:bodyPr wrap="square" rtlCol="0">
            <a:spAutoFit/>
          </a:bodyPr>
          <a:lstStyle/>
          <a:p>
            <a:r>
              <a:rPr lang="en-US" altLang="zh-CN" sz="3600" b="1" dirty="0">
                <a:solidFill>
                  <a:srgbClr val="17324D"/>
                </a:solidFill>
                <a:effectLst>
                  <a:outerShdw blurRad="38100" dist="38100" dir="2700000" algn="tl">
                    <a:srgbClr val="000000">
                      <a:alpha val="43137"/>
                    </a:srgbClr>
                  </a:outerShdw>
                </a:effectLst>
                <a:ea typeface="华文细黑" panose="02010600040101010101" pitchFamily="2" charset="-122"/>
                <a:cs typeface="Aharoni" panose="02010803020104030203" pitchFamily="2" charset="-79"/>
              </a:rPr>
              <a:t>Project Presentation</a:t>
            </a:r>
            <a:endParaRPr lang="zh-CN" altLang="en-US" sz="3600" b="1" dirty="0">
              <a:solidFill>
                <a:srgbClr val="17324D"/>
              </a:solidFill>
              <a:effectLst>
                <a:outerShdw blurRad="38100" dist="38100" dir="2700000" algn="tl">
                  <a:srgbClr val="000000">
                    <a:alpha val="43137"/>
                  </a:srgbClr>
                </a:outerShdw>
              </a:effectLst>
              <a:ea typeface="华文细黑" panose="02010600040101010101" pitchFamily="2" charset="-122"/>
              <a:cs typeface="Aharoni" panose="02010803020104030203" pitchFamily="2" charset="-79"/>
            </a:endParaRPr>
          </a:p>
        </p:txBody>
      </p:sp>
      <p:sp>
        <p:nvSpPr>
          <p:cNvPr id="5" name="文本框 4"/>
          <p:cNvSpPr txBox="1"/>
          <p:nvPr/>
        </p:nvSpPr>
        <p:spPr>
          <a:xfrm>
            <a:off x="289560" y="5946256"/>
            <a:ext cx="5108381" cy="369332"/>
          </a:xfrm>
          <a:prstGeom prst="rect">
            <a:avLst/>
          </a:prstGeom>
          <a:noFill/>
        </p:spPr>
        <p:txBody>
          <a:bodyPr wrap="square" rtlCol="0">
            <a:spAutoFit/>
          </a:bodyPr>
          <a:lstStyle/>
          <a:p>
            <a:r>
              <a:rPr lang="en-US" altLang="zh-CN" b="1" dirty="0">
                <a:solidFill>
                  <a:srgbClr val="17324D"/>
                </a:solidFill>
              </a:rPr>
              <a:t>Speaker: Invalid Read of Size 8</a:t>
            </a:r>
          </a:p>
        </p:txBody>
      </p:sp>
      <p:sp>
        <p:nvSpPr>
          <p:cNvPr id="6" name="文本框 5"/>
          <p:cNvSpPr txBox="1"/>
          <p:nvPr/>
        </p:nvSpPr>
        <p:spPr>
          <a:xfrm>
            <a:off x="-381953" y="1903595"/>
            <a:ext cx="12984480" cy="830997"/>
          </a:xfrm>
          <a:prstGeom prst="rect">
            <a:avLst/>
          </a:prstGeom>
          <a:noFill/>
        </p:spPr>
        <p:txBody>
          <a:bodyPr wrap="square" rtlCol="0">
            <a:spAutoFit/>
          </a:bodyPr>
          <a:lstStyle/>
          <a:p>
            <a:pPr algn="ctr"/>
            <a:r>
              <a:rPr lang="en-US" altLang="zh-CN" sz="4800" b="1" dirty="0">
                <a:solidFill>
                  <a:schemeClr val="bg1"/>
                </a:solidFill>
                <a:effectLst>
                  <a:outerShdw blurRad="38100" dist="38100" dir="2700000" algn="tl">
                    <a:srgbClr val="000000">
                      <a:alpha val="43137"/>
                    </a:srgbClr>
                  </a:outerShdw>
                </a:effectLst>
                <a:ea typeface="华文细黑" panose="02010600040101010101" pitchFamily="2" charset="-122"/>
                <a:cs typeface="Aharoni" panose="02010803020104030203" pitchFamily="2" charset="-79"/>
              </a:rPr>
              <a:t>Mobile Museum App</a:t>
            </a:r>
            <a:endParaRPr lang="zh-CN" altLang="en-US" sz="4800" b="1" dirty="0">
              <a:solidFill>
                <a:schemeClr val="bg1"/>
              </a:solidFill>
              <a:effectLst>
                <a:outerShdw blurRad="38100" dist="38100" dir="2700000" algn="tl">
                  <a:srgbClr val="000000">
                    <a:alpha val="43137"/>
                  </a:srgbClr>
                </a:outerShdw>
              </a:effectLst>
              <a:ea typeface="华文细黑" panose="02010600040101010101" pitchFamily="2" charset="-122"/>
              <a:cs typeface="Aharoni" panose="02010803020104030203" pitchFamily="2" charset="-79"/>
            </a:endParaRPr>
          </a:p>
        </p:txBody>
      </p:sp>
      <p:cxnSp>
        <p:nvCxnSpPr>
          <p:cNvPr id="11" name="直接连接符 10"/>
          <p:cNvCxnSpPr/>
          <p:nvPr/>
        </p:nvCxnSpPr>
        <p:spPr>
          <a:xfrm>
            <a:off x="289560" y="5946256"/>
            <a:ext cx="4491990" cy="0"/>
          </a:xfrm>
          <a:prstGeom prst="line">
            <a:avLst/>
          </a:prstGeom>
          <a:ln w="19050">
            <a:solidFill>
              <a:srgbClr val="17324D"/>
            </a:solidFill>
          </a:ln>
        </p:spPr>
        <p:style>
          <a:lnRef idx="1">
            <a:schemeClr val="accent1"/>
          </a:lnRef>
          <a:fillRef idx="0">
            <a:schemeClr val="accent1"/>
          </a:fillRef>
          <a:effectRef idx="0">
            <a:schemeClr val="accent1"/>
          </a:effectRef>
          <a:fontRef idx="minor">
            <a:schemeClr val="tx1"/>
          </a:fontRef>
        </p:style>
      </p:cxnSp>
      <p:sp>
        <p:nvSpPr>
          <p:cNvPr id="15" name="Freeform 37"/>
          <p:cNvSpPr>
            <a:spLocks noChangeAspect="1" noEditPoints="1"/>
          </p:cNvSpPr>
          <p:nvPr/>
        </p:nvSpPr>
        <p:spPr bwMode="auto">
          <a:xfrm>
            <a:off x="11424625" y="6201189"/>
            <a:ext cx="267272" cy="251999"/>
          </a:xfrm>
          <a:custGeom>
            <a:avLst/>
            <a:gdLst>
              <a:gd name="T0" fmla="*/ 233 w 280"/>
              <a:gd name="T1" fmla="*/ 147 h 264"/>
              <a:gd name="T2" fmla="*/ 186 w 280"/>
              <a:gd name="T3" fmla="*/ 164 h 264"/>
              <a:gd name="T4" fmla="*/ 150 w 280"/>
              <a:gd name="T5" fmla="*/ 201 h 264"/>
              <a:gd name="T6" fmla="*/ 112 w 280"/>
              <a:gd name="T7" fmla="*/ 152 h 264"/>
              <a:gd name="T8" fmla="*/ 85 w 280"/>
              <a:gd name="T9" fmla="*/ 213 h 264"/>
              <a:gd name="T10" fmla="*/ 85 w 280"/>
              <a:gd name="T11" fmla="*/ 236 h 264"/>
              <a:gd name="T12" fmla="*/ 253 w 280"/>
              <a:gd name="T13" fmla="*/ 236 h 264"/>
              <a:gd name="T14" fmla="*/ 253 w 280"/>
              <a:gd name="T15" fmla="*/ 192 h 264"/>
              <a:gd name="T16" fmla="*/ 233 w 280"/>
              <a:gd name="T17" fmla="*/ 147 h 264"/>
              <a:gd name="T18" fmla="*/ 66 w 280"/>
              <a:gd name="T19" fmla="*/ 110 h 264"/>
              <a:gd name="T20" fmla="*/ 268 w 280"/>
              <a:gd name="T21" fmla="*/ 110 h 264"/>
              <a:gd name="T22" fmla="*/ 272 w 280"/>
              <a:gd name="T23" fmla="*/ 112 h 264"/>
              <a:gd name="T24" fmla="*/ 276 w 280"/>
              <a:gd name="T25" fmla="*/ 114 h 264"/>
              <a:gd name="T26" fmla="*/ 278 w 280"/>
              <a:gd name="T27" fmla="*/ 118 h 264"/>
              <a:gd name="T28" fmla="*/ 280 w 280"/>
              <a:gd name="T29" fmla="*/ 122 h 264"/>
              <a:gd name="T30" fmla="*/ 280 w 280"/>
              <a:gd name="T31" fmla="*/ 254 h 264"/>
              <a:gd name="T32" fmla="*/ 278 w 280"/>
              <a:gd name="T33" fmla="*/ 258 h 264"/>
              <a:gd name="T34" fmla="*/ 276 w 280"/>
              <a:gd name="T35" fmla="*/ 262 h 264"/>
              <a:gd name="T36" fmla="*/ 272 w 280"/>
              <a:gd name="T37" fmla="*/ 264 h 264"/>
              <a:gd name="T38" fmla="*/ 268 w 280"/>
              <a:gd name="T39" fmla="*/ 264 h 264"/>
              <a:gd name="T40" fmla="*/ 66 w 280"/>
              <a:gd name="T41" fmla="*/ 264 h 264"/>
              <a:gd name="T42" fmla="*/ 63 w 280"/>
              <a:gd name="T43" fmla="*/ 264 h 264"/>
              <a:gd name="T44" fmla="*/ 59 w 280"/>
              <a:gd name="T45" fmla="*/ 262 h 264"/>
              <a:gd name="T46" fmla="*/ 56 w 280"/>
              <a:gd name="T47" fmla="*/ 258 h 264"/>
              <a:gd name="T48" fmla="*/ 56 w 280"/>
              <a:gd name="T49" fmla="*/ 254 h 264"/>
              <a:gd name="T50" fmla="*/ 56 w 280"/>
              <a:gd name="T51" fmla="*/ 122 h 264"/>
              <a:gd name="T52" fmla="*/ 56 w 280"/>
              <a:gd name="T53" fmla="*/ 118 h 264"/>
              <a:gd name="T54" fmla="*/ 59 w 280"/>
              <a:gd name="T55" fmla="*/ 114 h 264"/>
              <a:gd name="T56" fmla="*/ 63 w 280"/>
              <a:gd name="T57" fmla="*/ 112 h 264"/>
              <a:gd name="T58" fmla="*/ 66 w 280"/>
              <a:gd name="T59" fmla="*/ 110 h 264"/>
              <a:gd name="T60" fmla="*/ 200 w 280"/>
              <a:gd name="T61" fmla="*/ 0 h 264"/>
              <a:gd name="T62" fmla="*/ 203 w 280"/>
              <a:gd name="T63" fmla="*/ 0 h 264"/>
              <a:gd name="T64" fmla="*/ 206 w 280"/>
              <a:gd name="T65" fmla="*/ 1 h 264"/>
              <a:gd name="T66" fmla="*/ 209 w 280"/>
              <a:gd name="T67" fmla="*/ 4 h 264"/>
              <a:gd name="T68" fmla="*/ 210 w 280"/>
              <a:gd name="T69" fmla="*/ 8 h 264"/>
              <a:gd name="T70" fmla="*/ 239 w 280"/>
              <a:gd name="T71" fmla="*/ 86 h 264"/>
              <a:gd name="T72" fmla="*/ 211 w 280"/>
              <a:gd name="T73" fmla="*/ 86 h 264"/>
              <a:gd name="T74" fmla="*/ 177 w 280"/>
              <a:gd name="T75" fmla="*/ 43 h 264"/>
              <a:gd name="T76" fmla="*/ 117 w 280"/>
              <a:gd name="T77" fmla="*/ 86 h 264"/>
              <a:gd name="T78" fmla="*/ 66 w 280"/>
              <a:gd name="T79" fmla="*/ 86 h 264"/>
              <a:gd name="T80" fmla="*/ 52 w 280"/>
              <a:gd name="T81" fmla="*/ 89 h 264"/>
              <a:gd name="T82" fmla="*/ 41 w 280"/>
              <a:gd name="T83" fmla="*/ 96 h 264"/>
              <a:gd name="T84" fmla="*/ 33 w 280"/>
              <a:gd name="T85" fmla="*/ 108 h 264"/>
              <a:gd name="T86" fmla="*/ 31 w 280"/>
              <a:gd name="T87" fmla="*/ 122 h 264"/>
              <a:gd name="T88" fmla="*/ 31 w 280"/>
              <a:gd name="T89" fmla="*/ 166 h 264"/>
              <a:gd name="T90" fmla="*/ 0 w 280"/>
              <a:gd name="T91" fmla="*/ 84 h 264"/>
              <a:gd name="T92" fmla="*/ 0 w 280"/>
              <a:gd name="T93" fmla="*/ 80 h 264"/>
              <a:gd name="T94" fmla="*/ 0 w 280"/>
              <a:gd name="T95" fmla="*/ 76 h 264"/>
              <a:gd name="T96" fmla="*/ 2 w 280"/>
              <a:gd name="T97" fmla="*/ 74 h 264"/>
              <a:gd name="T98" fmla="*/ 4 w 280"/>
              <a:gd name="T99" fmla="*/ 71 h 264"/>
              <a:gd name="T100" fmla="*/ 7 w 280"/>
              <a:gd name="T101" fmla="*/ 70 h 264"/>
              <a:gd name="T102" fmla="*/ 197 w 280"/>
              <a:gd name="T103" fmla="*/ 0 h 264"/>
              <a:gd name="T104" fmla="*/ 200 w 280"/>
              <a:gd name="T105"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0" h="264">
                <a:moveTo>
                  <a:pt x="233" y="147"/>
                </a:moveTo>
                <a:lnTo>
                  <a:pt x="186" y="164"/>
                </a:lnTo>
                <a:lnTo>
                  <a:pt x="150" y="201"/>
                </a:lnTo>
                <a:lnTo>
                  <a:pt x="112" y="152"/>
                </a:lnTo>
                <a:lnTo>
                  <a:pt x="85" y="213"/>
                </a:lnTo>
                <a:lnTo>
                  <a:pt x="85" y="236"/>
                </a:lnTo>
                <a:lnTo>
                  <a:pt x="253" y="236"/>
                </a:lnTo>
                <a:lnTo>
                  <a:pt x="253" y="192"/>
                </a:lnTo>
                <a:lnTo>
                  <a:pt x="233" y="147"/>
                </a:lnTo>
                <a:close/>
                <a:moveTo>
                  <a:pt x="66" y="110"/>
                </a:moveTo>
                <a:lnTo>
                  <a:pt x="268" y="110"/>
                </a:lnTo>
                <a:lnTo>
                  <a:pt x="272" y="112"/>
                </a:lnTo>
                <a:lnTo>
                  <a:pt x="276" y="114"/>
                </a:lnTo>
                <a:lnTo>
                  <a:pt x="278" y="118"/>
                </a:lnTo>
                <a:lnTo>
                  <a:pt x="280" y="122"/>
                </a:lnTo>
                <a:lnTo>
                  <a:pt x="280" y="254"/>
                </a:lnTo>
                <a:lnTo>
                  <a:pt x="278" y="258"/>
                </a:lnTo>
                <a:lnTo>
                  <a:pt x="276" y="262"/>
                </a:lnTo>
                <a:lnTo>
                  <a:pt x="272" y="264"/>
                </a:lnTo>
                <a:lnTo>
                  <a:pt x="268" y="264"/>
                </a:lnTo>
                <a:lnTo>
                  <a:pt x="66" y="264"/>
                </a:lnTo>
                <a:lnTo>
                  <a:pt x="63" y="264"/>
                </a:lnTo>
                <a:lnTo>
                  <a:pt x="59" y="262"/>
                </a:lnTo>
                <a:lnTo>
                  <a:pt x="56" y="258"/>
                </a:lnTo>
                <a:lnTo>
                  <a:pt x="56" y="254"/>
                </a:lnTo>
                <a:lnTo>
                  <a:pt x="56" y="122"/>
                </a:lnTo>
                <a:lnTo>
                  <a:pt x="56" y="118"/>
                </a:lnTo>
                <a:lnTo>
                  <a:pt x="59" y="114"/>
                </a:lnTo>
                <a:lnTo>
                  <a:pt x="63" y="112"/>
                </a:lnTo>
                <a:lnTo>
                  <a:pt x="66" y="110"/>
                </a:lnTo>
                <a:close/>
                <a:moveTo>
                  <a:pt x="200" y="0"/>
                </a:moveTo>
                <a:lnTo>
                  <a:pt x="203" y="0"/>
                </a:lnTo>
                <a:lnTo>
                  <a:pt x="206" y="1"/>
                </a:lnTo>
                <a:lnTo>
                  <a:pt x="209" y="4"/>
                </a:lnTo>
                <a:lnTo>
                  <a:pt x="210" y="8"/>
                </a:lnTo>
                <a:lnTo>
                  <a:pt x="239" y="86"/>
                </a:lnTo>
                <a:lnTo>
                  <a:pt x="211" y="86"/>
                </a:lnTo>
                <a:lnTo>
                  <a:pt x="177" y="43"/>
                </a:lnTo>
                <a:lnTo>
                  <a:pt x="117" y="86"/>
                </a:lnTo>
                <a:lnTo>
                  <a:pt x="66" y="86"/>
                </a:lnTo>
                <a:lnTo>
                  <a:pt x="52" y="89"/>
                </a:lnTo>
                <a:lnTo>
                  <a:pt x="41" y="96"/>
                </a:lnTo>
                <a:lnTo>
                  <a:pt x="33" y="108"/>
                </a:lnTo>
                <a:lnTo>
                  <a:pt x="31" y="122"/>
                </a:lnTo>
                <a:lnTo>
                  <a:pt x="31" y="166"/>
                </a:lnTo>
                <a:lnTo>
                  <a:pt x="0" y="84"/>
                </a:lnTo>
                <a:lnTo>
                  <a:pt x="0" y="80"/>
                </a:lnTo>
                <a:lnTo>
                  <a:pt x="0" y="76"/>
                </a:lnTo>
                <a:lnTo>
                  <a:pt x="2" y="74"/>
                </a:lnTo>
                <a:lnTo>
                  <a:pt x="4" y="71"/>
                </a:lnTo>
                <a:lnTo>
                  <a:pt x="7" y="70"/>
                </a:lnTo>
                <a:lnTo>
                  <a:pt x="197" y="0"/>
                </a:lnTo>
                <a:lnTo>
                  <a:pt x="200" y="0"/>
                </a:lnTo>
                <a:close/>
              </a:path>
            </a:pathLst>
          </a:custGeom>
          <a:solidFill>
            <a:srgbClr val="1732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 name="Freeform 16"/>
          <p:cNvSpPr>
            <a:spLocks noChangeAspect="1" noEditPoints="1"/>
          </p:cNvSpPr>
          <p:nvPr/>
        </p:nvSpPr>
        <p:spPr bwMode="auto">
          <a:xfrm>
            <a:off x="9721225" y="6201189"/>
            <a:ext cx="315286" cy="251999"/>
          </a:xfrm>
          <a:custGeom>
            <a:avLst/>
            <a:gdLst>
              <a:gd name="T0" fmla="*/ 153 w 274"/>
              <a:gd name="T1" fmla="*/ 85 h 219"/>
              <a:gd name="T2" fmla="*/ 175 w 274"/>
              <a:gd name="T3" fmla="*/ 107 h 219"/>
              <a:gd name="T4" fmla="*/ 175 w 274"/>
              <a:gd name="T5" fmla="*/ 140 h 219"/>
              <a:gd name="T6" fmla="*/ 153 w 274"/>
              <a:gd name="T7" fmla="*/ 162 h 219"/>
              <a:gd name="T8" fmla="*/ 121 w 274"/>
              <a:gd name="T9" fmla="*/ 162 h 219"/>
              <a:gd name="T10" fmla="*/ 100 w 274"/>
              <a:gd name="T11" fmla="*/ 140 h 219"/>
              <a:gd name="T12" fmla="*/ 100 w 274"/>
              <a:gd name="T13" fmla="*/ 107 h 219"/>
              <a:gd name="T14" fmla="*/ 121 w 274"/>
              <a:gd name="T15" fmla="*/ 85 h 219"/>
              <a:gd name="T16" fmla="*/ 237 w 274"/>
              <a:gd name="T17" fmla="*/ 69 h 219"/>
              <a:gd name="T18" fmla="*/ 231 w 274"/>
              <a:gd name="T19" fmla="*/ 71 h 219"/>
              <a:gd name="T20" fmla="*/ 228 w 274"/>
              <a:gd name="T21" fmla="*/ 78 h 219"/>
              <a:gd name="T22" fmla="*/ 231 w 274"/>
              <a:gd name="T23" fmla="*/ 85 h 219"/>
              <a:gd name="T24" fmla="*/ 237 w 274"/>
              <a:gd name="T25" fmla="*/ 88 h 219"/>
              <a:gd name="T26" fmla="*/ 244 w 274"/>
              <a:gd name="T27" fmla="*/ 85 h 219"/>
              <a:gd name="T28" fmla="*/ 247 w 274"/>
              <a:gd name="T29" fmla="*/ 78 h 219"/>
              <a:gd name="T30" fmla="*/ 244 w 274"/>
              <a:gd name="T31" fmla="*/ 71 h 219"/>
              <a:gd name="T32" fmla="*/ 237 w 274"/>
              <a:gd name="T33" fmla="*/ 69 h 219"/>
              <a:gd name="T34" fmla="*/ 115 w 274"/>
              <a:gd name="T35" fmla="*/ 59 h 219"/>
              <a:gd name="T36" fmla="*/ 82 w 274"/>
              <a:gd name="T37" fmla="*/ 83 h 219"/>
              <a:gd name="T38" fmla="*/ 68 w 274"/>
              <a:gd name="T39" fmla="*/ 124 h 219"/>
              <a:gd name="T40" fmla="*/ 82 w 274"/>
              <a:gd name="T41" fmla="*/ 164 h 219"/>
              <a:gd name="T42" fmla="*/ 115 w 274"/>
              <a:gd name="T43" fmla="*/ 189 h 219"/>
              <a:gd name="T44" fmla="*/ 158 w 274"/>
              <a:gd name="T45" fmla="*/ 189 h 219"/>
              <a:gd name="T46" fmla="*/ 193 w 274"/>
              <a:gd name="T47" fmla="*/ 164 h 219"/>
              <a:gd name="T48" fmla="*/ 205 w 274"/>
              <a:gd name="T49" fmla="*/ 124 h 219"/>
              <a:gd name="T50" fmla="*/ 193 w 274"/>
              <a:gd name="T51" fmla="*/ 83 h 219"/>
              <a:gd name="T52" fmla="*/ 158 w 274"/>
              <a:gd name="T53" fmla="*/ 59 h 219"/>
              <a:gd name="T54" fmla="*/ 91 w 274"/>
              <a:gd name="T55" fmla="*/ 0 h 219"/>
              <a:gd name="T56" fmla="*/ 188 w 274"/>
              <a:gd name="T57" fmla="*/ 0 h 219"/>
              <a:gd name="T58" fmla="*/ 193 w 274"/>
              <a:gd name="T59" fmla="*/ 5 h 219"/>
              <a:gd name="T60" fmla="*/ 203 w 274"/>
              <a:gd name="T61" fmla="*/ 33 h 219"/>
              <a:gd name="T62" fmla="*/ 208 w 274"/>
              <a:gd name="T63" fmla="*/ 38 h 219"/>
              <a:gd name="T64" fmla="*/ 214 w 274"/>
              <a:gd name="T65" fmla="*/ 41 h 219"/>
              <a:gd name="T66" fmla="*/ 261 w 274"/>
              <a:gd name="T67" fmla="*/ 45 h 219"/>
              <a:gd name="T68" fmla="*/ 274 w 274"/>
              <a:gd name="T69" fmla="*/ 69 h 219"/>
              <a:gd name="T70" fmla="*/ 270 w 274"/>
              <a:gd name="T71" fmla="*/ 207 h 219"/>
              <a:gd name="T72" fmla="*/ 247 w 274"/>
              <a:gd name="T73" fmla="*/ 219 h 219"/>
              <a:gd name="T74" fmla="*/ 13 w 274"/>
              <a:gd name="T75" fmla="*/ 217 h 219"/>
              <a:gd name="T76" fmla="*/ 0 w 274"/>
              <a:gd name="T77" fmla="*/ 193 h 219"/>
              <a:gd name="T78" fmla="*/ 3 w 274"/>
              <a:gd name="T79" fmla="*/ 55 h 219"/>
              <a:gd name="T80" fmla="*/ 27 w 274"/>
              <a:gd name="T81" fmla="*/ 41 h 219"/>
              <a:gd name="T82" fmla="*/ 64 w 274"/>
              <a:gd name="T83" fmla="*/ 41 h 219"/>
              <a:gd name="T84" fmla="*/ 69 w 274"/>
              <a:gd name="T85" fmla="*/ 36 h 219"/>
              <a:gd name="T86" fmla="*/ 79 w 274"/>
              <a:gd name="T87" fmla="*/ 8 h 219"/>
              <a:gd name="T88" fmla="*/ 84 w 274"/>
              <a:gd name="T89" fmla="*/ 3 h 219"/>
              <a:gd name="T90" fmla="*/ 91 w 274"/>
              <a:gd name="T91" fmla="*/ 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4" h="219">
                <a:moveTo>
                  <a:pt x="137" y="83"/>
                </a:moveTo>
                <a:lnTo>
                  <a:pt x="153" y="85"/>
                </a:lnTo>
                <a:lnTo>
                  <a:pt x="166" y="94"/>
                </a:lnTo>
                <a:lnTo>
                  <a:pt x="175" y="107"/>
                </a:lnTo>
                <a:lnTo>
                  <a:pt x="179" y="124"/>
                </a:lnTo>
                <a:lnTo>
                  <a:pt x="175" y="140"/>
                </a:lnTo>
                <a:lnTo>
                  <a:pt x="166" y="153"/>
                </a:lnTo>
                <a:lnTo>
                  <a:pt x="153" y="162"/>
                </a:lnTo>
                <a:lnTo>
                  <a:pt x="137" y="164"/>
                </a:lnTo>
                <a:lnTo>
                  <a:pt x="121" y="162"/>
                </a:lnTo>
                <a:lnTo>
                  <a:pt x="108" y="153"/>
                </a:lnTo>
                <a:lnTo>
                  <a:pt x="100" y="140"/>
                </a:lnTo>
                <a:lnTo>
                  <a:pt x="96" y="124"/>
                </a:lnTo>
                <a:lnTo>
                  <a:pt x="100" y="107"/>
                </a:lnTo>
                <a:lnTo>
                  <a:pt x="108" y="94"/>
                </a:lnTo>
                <a:lnTo>
                  <a:pt x="121" y="85"/>
                </a:lnTo>
                <a:lnTo>
                  <a:pt x="137" y="83"/>
                </a:lnTo>
                <a:close/>
                <a:moveTo>
                  <a:pt x="237" y="69"/>
                </a:moveTo>
                <a:lnTo>
                  <a:pt x="233" y="69"/>
                </a:lnTo>
                <a:lnTo>
                  <a:pt x="231" y="71"/>
                </a:lnTo>
                <a:lnTo>
                  <a:pt x="228" y="74"/>
                </a:lnTo>
                <a:lnTo>
                  <a:pt x="228" y="78"/>
                </a:lnTo>
                <a:lnTo>
                  <a:pt x="228" y="82"/>
                </a:lnTo>
                <a:lnTo>
                  <a:pt x="231" y="85"/>
                </a:lnTo>
                <a:lnTo>
                  <a:pt x="233" y="87"/>
                </a:lnTo>
                <a:lnTo>
                  <a:pt x="237" y="88"/>
                </a:lnTo>
                <a:lnTo>
                  <a:pt x="241" y="87"/>
                </a:lnTo>
                <a:lnTo>
                  <a:pt x="244" y="85"/>
                </a:lnTo>
                <a:lnTo>
                  <a:pt x="246" y="82"/>
                </a:lnTo>
                <a:lnTo>
                  <a:pt x="247" y="78"/>
                </a:lnTo>
                <a:lnTo>
                  <a:pt x="246" y="74"/>
                </a:lnTo>
                <a:lnTo>
                  <a:pt x="244" y="71"/>
                </a:lnTo>
                <a:lnTo>
                  <a:pt x="241" y="69"/>
                </a:lnTo>
                <a:lnTo>
                  <a:pt x="237" y="69"/>
                </a:lnTo>
                <a:close/>
                <a:moveTo>
                  <a:pt x="137" y="55"/>
                </a:moveTo>
                <a:lnTo>
                  <a:pt x="115" y="59"/>
                </a:lnTo>
                <a:lnTo>
                  <a:pt x="97" y="68"/>
                </a:lnTo>
                <a:lnTo>
                  <a:pt x="82" y="83"/>
                </a:lnTo>
                <a:lnTo>
                  <a:pt x="72" y="102"/>
                </a:lnTo>
                <a:lnTo>
                  <a:pt x="68" y="124"/>
                </a:lnTo>
                <a:lnTo>
                  <a:pt x="72" y="145"/>
                </a:lnTo>
                <a:lnTo>
                  <a:pt x="82" y="164"/>
                </a:lnTo>
                <a:lnTo>
                  <a:pt x="97" y="179"/>
                </a:lnTo>
                <a:lnTo>
                  <a:pt x="115" y="189"/>
                </a:lnTo>
                <a:lnTo>
                  <a:pt x="137" y="193"/>
                </a:lnTo>
                <a:lnTo>
                  <a:pt x="158" y="189"/>
                </a:lnTo>
                <a:lnTo>
                  <a:pt x="177" y="179"/>
                </a:lnTo>
                <a:lnTo>
                  <a:pt x="193" y="164"/>
                </a:lnTo>
                <a:lnTo>
                  <a:pt x="203" y="145"/>
                </a:lnTo>
                <a:lnTo>
                  <a:pt x="205" y="124"/>
                </a:lnTo>
                <a:lnTo>
                  <a:pt x="203" y="102"/>
                </a:lnTo>
                <a:lnTo>
                  <a:pt x="193" y="83"/>
                </a:lnTo>
                <a:lnTo>
                  <a:pt x="177" y="68"/>
                </a:lnTo>
                <a:lnTo>
                  <a:pt x="158" y="59"/>
                </a:lnTo>
                <a:lnTo>
                  <a:pt x="137" y="55"/>
                </a:lnTo>
                <a:close/>
                <a:moveTo>
                  <a:pt x="91" y="0"/>
                </a:moveTo>
                <a:lnTo>
                  <a:pt x="184" y="0"/>
                </a:lnTo>
                <a:lnTo>
                  <a:pt x="188" y="0"/>
                </a:lnTo>
                <a:lnTo>
                  <a:pt x="190" y="3"/>
                </a:lnTo>
                <a:lnTo>
                  <a:pt x="193" y="5"/>
                </a:lnTo>
                <a:lnTo>
                  <a:pt x="195" y="8"/>
                </a:lnTo>
                <a:lnTo>
                  <a:pt x="203" y="33"/>
                </a:lnTo>
                <a:lnTo>
                  <a:pt x="205" y="36"/>
                </a:lnTo>
                <a:lnTo>
                  <a:pt x="208" y="38"/>
                </a:lnTo>
                <a:lnTo>
                  <a:pt x="210" y="41"/>
                </a:lnTo>
                <a:lnTo>
                  <a:pt x="214" y="41"/>
                </a:lnTo>
                <a:lnTo>
                  <a:pt x="247" y="41"/>
                </a:lnTo>
                <a:lnTo>
                  <a:pt x="261" y="45"/>
                </a:lnTo>
                <a:lnTo>
                  <a:pt x="270" y="55"/>
                </a:lnTo>
                <a:lnTo>
                  <a:pt x="274" y="69"/>
                </a:lnTo>
                <a:lnTo>
                  <a:pt x="274" y="193"/>
                </a:lnTo>
                <a:lnTo>
                  <a:pt x="270" y="207"/>
                </a:lnTo>
                <a:lnTo>
                  <a:pt x="261" y="217"/>
                </a:lnTo>
                <a:lnTo>
                  <a:pt x="247" y="219"/>
                </a:lnTo>
                <a:lnTo>
                  <a:pt x="27" y="219"/>
                </a:lnTo>
                <a:lnTo>
                  <a:pt x="13" y="217"/>
                </a:lnTo>
                <a:lnTo>
                  <a:pt x="3" y="207"/>
                </a:lnTo>
                <a:lnTo>
                  <a:pt x="0" y="193"/>
                </a:lnTo>
                <a:lnTo>
                  <a:pt x="0" y="69"/>
                </a:lnTo>
                <a:lnTo>
                  <a:pt x="3" y="55"/>
                </a:lnTo>
                <a:lnTo>
                  <a:pt x="13" y="45"/>
                </a:lnTo>
                <a:lnTo>
                  <a:pt x="27" y="41"/>
                </a:lnTo>
                <a:lnTo>
                  <a:pt x="60" y="41"/>
                </a:lnTo>
                <a:lnTo>
                  <a:pt x="64" y="41"/>
                </a:lnTo>
                <a:lnTo>
                  <a:pt x="66" y="38"/>
                </a:lnTo>
                <a:lnTo>
                  <a:pt x="69" y="36"/>
                </a:lnTo>
                <a:lnTo>
                  <a:pt x="72" y="33"/>
                </a:lnTo>
                <a:lnTo>
                  <a:pt x="79" y="8"/>
                </a:lnTo>
                <a:lnTo>
                  <a:pt x="82" y="5"/>
                </a:lnTo>
                <a:lnTo>
                  <a:pt x="84" y="3"/>
                </a:lnTo>
                <a:lnTo>
                  <a:pt x="87" y="0"/>
                </a:lnTo>
                <a:lnTo>
                  <a:pt x="91" y="0"/>
                </a:lnTo>
                <a:close/>
              </a:path>
            </a:pathLst>
          </a:custGeom>
          <a:solidFill>
            <a:srgbClr val="1732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53"/>
          <p:cNvSpPr>
            <a:spLocks noChangeAspect="1" noEditPoints="1"/>
          </p:cNvSpPr>
          <p:nvPr/>
        </p:nvSpPr>
        <p:spPr bwMode="auto">
          <a:xfrm>
            <a:off x="10573686" y="6206101"/>
            <a:ext cx="313764" cy="251999"/>
          </a:xfrm>
          <a:custGeom>
            <a:avLst/>
            <a:gdLst>
              <a:gd name="T0" fmla="*/ 130 w 254"/>
              <a:gd name="T1" fmla="*/ 167 h 204"/>
              <a:gd name="T2" fmla="*/ 123 w 254"/>
              <a:gd name="T3" fmla="*/ 174 h 204"/>
              <a:gd name="T4" fmla="*/ 107 w 254"/>
              <a:gd name="T5" fmla="*/ 188 h 204"/>
              <a:gd name="T6" fmla="*/ 95 w 254"/>
              <a:gd name="T7" fmla="*/ 199 h 204"/>
              <a:gd name="T8" fmla="*/ 90 w 254"/>
              <a:gd name="T9" fmla="*/ 204 h 204"/>
              <a:gd name="T10" fmla="*/ 87 w 254"/>
              <a:gd name="T11" fmla="*/ 203 h 204"/>
              <a:gd name="T12" fmla="*/ 87 w 254"/>
              <a:gd name="T13" fmla="*/ 144 h 204"/>
              <a:gd name="T14" fmla="*/ 253 w 254"/>
              <a:gd name="T15" fmla="*/ 2 h 204"/>
              <a:gd name="T16" fmla="*/ 253 w 254"/>
              <a:gd name="T17" fmla="*/ 7 h 204"/>
              <a:gd name="T18" fmla="*/ 250 w 254"/>
              <a:gd name="T19" fmla="*/ 23 h 204"/>
              <a:gd name="T20" fmla="*/ 241 w 254"/>
              <a:gd name="T21" fmla="*/ 59 h 204"/>
              <a:gd name="T22" fmla="*/ 231 w 254"/>
              <a:gd name="T23" fmla="*/ 103 h 204"/>
              <a:gd name="T24" fmla="*/ 221 w 254"/>
              <a:gd name="T25" fmla="*/ 146 h 204"/>
              <a:gd name="T26" fmla="*/ 214 w 254"/>
              <a:gd name="T27" fmla="*/ 174 h 204"/>
              <a:gd name="T28" fmla="*/ 212 w 254"/>
              <a:gd name="T29" fmla="*/ 181 h 204"/>
              <a:gd name="T30" fmla="*/ 208 w 254"/>
              <a:gd name="T31" fmla="*/ 184 h 204"/>
              <a:gd name="T32" fmla="*/ 203 w 254"/>
              <a:gd name="T33" fmla="*/ 184 h 204"/>
              <a:gd name="T34" fmla="*/ 190 w 254"/>
              <a:gd name="T35" fmla="*/ 176 h 204"/>
              <a:gd name="T36" fmla="*/ 167 w 254"/>
              <a:gd name="T37" fmla="*/ 165 h 204"/>
              <a:gd name="T38" fmla="*/ 144 w 254"/>
              <a:gd name="T39" fmla="*/ 152 h 204"/>
              <a:gd name="T40" fmla="*/ 134 w 254"/>
              <a:gd name="T41" fmla="*/ 147 h 204"/>
              <a:gd name="T42" fmla="*/ 127 w 254"/>
              <a:gd name="T43" fmla="*/ 142 h 204"/>
              <a:gd name="T44" fmla="*/ 133 w 254"/>
              <a:gd name="T45" fmla="*/ 135 h 204"/>
              <a:gd name="T46" fmla="*/ 141 w 254"/>
              <a:gd name="T47" fmla="*/ 126 h 204"/>
              <a:gd name="T48" fmla="*/ 160 w 254"/>
              <a:gd name="T49" fmla="*/ 105 h 204"/>
              <a:gd name="T50" fmla="*/ 186 w 254"/>
              <a:gd name="T51" fmla="*/ 77 h 204"/>
              <a:gd name="T52" fmla="*/ 212 w 254"/>
              <a:gd name="T53" fmla="*/ 49 h 204"/>
              <a:gd name="T54" fmla="*/ 232 w 254"/>
              <a:gd name="T55" fmla="*/ 27 h 204"/>
              <a:gd name="T56" fmla="*/ 241 w 254"/>
              <a:gd name="T57" fmla="*/ 18 h 204"/>
              <a:gd name="T58" fmla="*/ 240 w 254"/>
              <a:gd name="T59" fmla="*/ 16 h 204"/>
              <a:gd name="T60" fmla="*/ 237 w 254"/>
              <a:gd name="T61" fmla="*/ 16 h 204"/>
              <a:gd name="T62" fmla="*/ 227 w 254"/>
              <a:gd name="T63" fmla="*/ 23 h 204"/>
              <a:gd name="T64" fmla="*/ 203 w 254"/>
              <a:gd name="T65" fmla="*/ 41 h 204"/>
              <a:gd name="T66" fmla="*/ 170 w 254"/>
              <a:gd name="T67" fmla="*/ 65 h 204"/>
              <a:gd name="T68" fmla="*/ 137 w 254"/>
              <a:gd name="T69" fmla="*/ 89 h 204"/>
              <a:gd name="T70" fmla="*/ 107 w 254"/>
              <a:gd name="T71" fmla="*/ 111 h 204"/>
              <a:gd name="T72" fmla="*/ 90 w 254"/>
              <a:gd name="T73" fmla="*/ 124 h 204"/>
              <a:gd name="T74" fmla="*/ 56 w 254"/>
              <a:gd name="T75" fmla="*/ 114 h 204"/>
              <a:gd name="T76" fmla="*/ 54 w 254"/>
              <a:gd name="T77" fmla="*/ 112 h 204"/>
              <a:gd name="T78" fmla="*/ 37 w 254"/>
              <a:gd name="T79" fmla="*/ 106 h 204"/>
              <a:gd name="T80" fmla="*/ 17 w 254"/>
              <a:gd name="T81" fmla="*/ 98 h 204"/>
              <a:gd name="T82" fmla="*/ 4 w 254"/>
              <a:gd name="T83" fmla="*/ 93 h 204"/>
              <a:gd name="T84" fmla="*/ 0 w 254"/>
              <a:gd name="T85" fmla="*/ 91 h 204"/>
              <a:gd name="T86" fmla="*/ 2 w 254"/>
              <a:gd name="T87" fmla="*/ 87 h 204"/>
              <a:gd name="T88" fmla="*/ 8 w 254"/>
              <a:gd name="T89" fmla="*/ 84 h 204"/>
              <a:gd name="T90" fmla="*/ 33 w 254"/>
              <a:gd name="T91" fmla="*/ 75 h 204"/>
              <a:gd name="T92" fmla="*/ 76 w 254"/>
              <a:gd name="T93" fmla="*/ 61 h 204"/>
              <a:gd name="T94" fmla="*/ 125 w 254"/>
              <a:gd name="T95" fmla="*/ 44 h 204"/>
              <a:gd name="T96" fmla="*/ 175 w 254"/>
              <a:gd name="T97" fmla="*/ 26 h 204"/>
              <a:gd name="T98" fmla="*/ 217 w 254"/>
              <a:gd name="T99" fmla="*/ 12 h 204"/>
              <a:gd name="T100" fmla="*/ 243 w 254"/>
              <a:gd name="T101" fmla="*/ 3 h 204"/>
              <a:gd name="T102" fmla="*/ 250 w 254"/>
              <a:gd name="T103"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4" h="204">
                <a:moveTo>
                  <a:pt x="87" y="144"/>
                </a:moveTo>
                <a:lnTo>
                  <a:pt x="130" y="167"/>
                </a:lnTo>
                <a:lnTo>
                  <a:pt x="128" y="169"/>
                </a:lnTo>
                <a:lnTo>
                  <a:pt x="123" y="174"/>
                </a:lnTo>
                <a:lnTo>
                  <a:pt x="116" y="180"/>
                </a:lnTo>
                <a:lnTo>
                  <a:pt x="107" y="188"/>
                </a:lnTo>
                <a:lnTo>
                  <a:pt x="100" y="194"/>
                </a:lnTo>
                <a:lnTo>
                  <a:pt x="95" y="199"/>
                </a:lnTo>
                <a:lnTo>
                  <a:pt x="91" y="203"/>
                </a:lnTo>
                <a:lnTo>
                  <a:pt x="90" y="204"/>
                </a:lnTo>
                <a:lnTo>
                  <a:pt x="88" y="204"/>
                </a:lnTo>
                <a:lnTo>
                  <a:pt x="87" y="203"/>
                </a:lnTo>
                <a:lnTo>
                  <a:pt x="87" y="200"/>
                </a:lnTo>
                <a:lnTo>
                  <a:pt x="87" y="144"/>
                </a:lnTo>
                <a:close/>
                <a:moveTo>
                  <a:pt x="250" y="0"/>
                </a:moveTo>
                <a:lnTo>
                  <a:pt x="253" y="2"/>
                </a:lnTo>
                <a:lnTo>
                  <a:pt x="254" y="4"/>
                </a:lnTo>
                <a:lnTo>
                  <a:pt x="253" y="7"/>
                </a:lnTo>
                <a:lnTo>
                  <a:pt x="253" y="12"/>
                </a:lnTo>
                <a:lnTo>
                  <a:pt x="250" y="23"/>
                </a:lnTo>
                <a:lnTo>
                  <a:pt x="246" y="38"/>
                </a:lnTo>
                <a:lnTo>
                  <a:pt x="241" y="59"/>
                </a:lnTo>
                <a:lnTo>
                  <a:pt x="236" y="81"/>
                </a:lnTo>
                <a:lnTo>
                  <a:pt x="231" y="103"/>
                </a:lnTo>
                <a:lnTo>
                  <a:pt x="226" y="125"/>
                </a:lnTo>
                <a:lnTo>
                  <a:pt x="221" y="146"/>
                </a:lnTo>
                <a:lnTo>
                  <a:pt x="217" y="162"/>
                </a:lnTo>
                <a:lnTo>
                  <a:pt x="214" y="174"/>
                </a:lnTo>
                <a:lnTo>
                  <a:pt x="213" y="179"/>
                </a:lnTo>
                <a:lnTo>
                  <a:pt x="212" y="181"/>
                </a:lnTo>
                <a:lnTo>
                  <a:pt x="211" y="184"/>
                </a:lnTo>
                <a:lnTo>
                  <a:pt x="208" y="184"/>
                </a:lnTo>
                <a:lnTo>
                  <a:pt x="206" y="184"/>
                </a:lnTo>
                <a:lnTo>
                  <a:pt x="203" y="184"/>
                </a:lnTo>
                <a:lnTo>
                  <a:pt x="199" y="181"/>
                </a:lnTo>
                <a:lnTo>
                  <a:pt x="190" y="176"/>
                </a:lnTo>
                <a:lnTo>
                  <a:pt x="179" y="171"/>
                </a:lnTo>
                <a:lnTo>
                  <a:pt x="167" y="165"/>
                </a:lnTo>
                <a:lnTo>
                  <a:pt x="155" y="157"/>
                </a:lnTo>
                <a:lnTo>
                  <a:pt x="144" y="152"/>
                </a:lnTo>
                <a:lnTo>
                  <a:pt x="137" y="148"/>
                </a:lnTo>
                <a:lnTo>
                  <a:pt x="134" y="147"/>
                </a:lnTo>
                <a:lnTo>
                  <a:pt x="134" y="147"/>
                </a:lnTo>
                <a:lnTo>
                  <a:pt x="127" y="142"/>
                </a:lnTo>
                <a:lnTo>
                  <a:pt x="133" y="135"/>
                </a:lnTo>
                <a:lnTo>
                  <a:pt x="133" y="135"/>
                </a:lnTo>
                <a:lnTo>
                  <a:pt x="134" y="133"/>
                </a:lnTo>
                <a:lnTo>
                  <a:pt x="141" y="126"/>
                </a:lnTo>
                <a:lnTo>
                  <a:pt x="149" y="118"/>
                </a:lnTo>
                <a:lnTo>
                  <a:pt x="160" y="105"/>
                </a:lnTo>
                <a:lnTo>
                  <a:pt x="172" y="92"/>
                </a:lnTo>
                <a:lnTo>
                  <a:pt x="186" y="77"/>
                </a:lnTo>
                <a:lnTo>
                  <a:pt x="199" y="63"/>
                </a:lnTo>
                <a:lnTo>
                  <a:pt x="212" y="49"/>
                </a:lnTo>
                <a:lnTo>
                  <a:pt x="223" y="37"/>
                </a:lnTo>
                <a:lnTo>
                  <a:pt x="232" y="27"/>
                </a:lnTo>
                <a:lnTo>
                  <a:pt x="239" y="21"/>
                </a:lnTo>
                <a:lnTo>
                  <a:pt x="241" y="18"/>
                </a:lnTo>
                <a:lnTo>
                  <a:pt x="241" y="17"/>
                </a:lnTo>
                <a:lnTo>
                  <a:pt x="240" y="16"/>
                </a:lnTo>
                <a:lnTo>
                  <a:pt x="240" y="16"/>
                </a:lnTo>
                <a:lnTo>
                  <a:pt x="237" y="16"/>
                </a:lnTo>
                <a:lnTo>
                  <a:pt x="235" y="18"/>
                </a:lnTo>
                <a:lnTo>
                  <a:pt x="227" y="23"/>
                </a:lnTo>
                <a:lnTo>
                  <a:pt x="217" y="31"/>
                </a:lnTo>
                <a:lnTo>
                  <a:pt x="203" y="41"/>
                </a:lnTo>
                <a:lnTo>
                  <a:pt x="188" y="53"/>
                </a:lnTo>
                <a:lnTo>
                  <a:pt x="170" y="65"/>
                </a:lnTo>
                <a:lnTo>
                  <a:pt x="153" y="78"/>
                </a:lnTo>
                <a:lnTo>
                  <a:pt x="137" y="89"/>
                </a:lnTo>
                <a:lnTo>
                  <a:pt x="120" y="101"/>
                </a:lnTo>
                <a:lnTo>
                  <a:pt x="107" y="111"/>
                </a:lnTo>
                <a:lnTo>
                  <a:pt x="96" y="119"/>
                </a:lnTo>
                <a:lnTo>
                  <a:pt x="90" y="124"/>
                </a:lnTo>
                <a:lnTo>
                  <a:pt x="87" y="126"/>
                </a:lnTo>
                <a:lnTo>
                  <a:pt x="56" y="114"/>
                </a:lnTo>
                <a:lnTo>
                  <a:pt x="56" y="114"/>
                </a:lnTo>
                <a:lnTo>
                  <a:pt x="54" y="112"/>
                </a:lnTo>
                <a:lnTo>
                  <a:pt x="46" y="110"/>
                </a:lnTo>
                <a:lnTo>
                  <a:pt x="37" y="106"/>
                </a:lnTo>
                <a:lnTo>
                  <a:pt x="27" y="102"/>
                </a:lnTo>
                <a:lnTo>
                  <a:pt x="17" y="98"/>
                </a:lnTo>
                <a:lnTo>
                  <a:pt x="8" y="95"/>
                </a:lnTo>
                <a:lnTo>
                  <a:pt x="4" y="93"/>
                </a:lnTo>
                <a:lnTo>
                  <a:pt x="2" y="92"/>
                </a:lnTo>
                <a:lnTo>
                  <a:pt x="0" y="91"/>
                </a:lnTo>
                <a:lnTo>
                  <a:pt x="0" y="88"/>
                </a:lnTo>
                <a:lnTo>
                  <a:pt x="2" y="87"/>
                </a:lnTo>
                <a:lnTo>
                  <a:pt x="4" y="87"/>
                </a:lnTo>
                <a:lnTo>
                  <a:pt x="8" y="84"/>
                </a:lnTo>
                <a:lnTo>
                  <a:pt x="18" y="81"/>
                </a:lnTo>
                <a:lnTo>
                  <a:pt x="33" y="75"/>
                </a:lnTo>
                <a:lnTo>
                  <a:pt x="53" y="69"/>
                </a:lnTo>
                <a:lnTo>
                  <a:pt x="76" y="61"/>
                </a:lnTo>
                <a:lnTo>
                  <a:pt x="100" y="53"/>
                </a:lnTo>
                <a:lnTo>
                  <a:pt x="125" y="44"/>
                </a:lnTo>
                <a:lnTo>
                  <a:pt x="151" y="35"/>
                </a:lnTo>
                <a:lnTo>
                  <a:pt x="175" y="26"/>
                </a:lnTo>
                <a:lnTo>
                  <a:pt x="197" y="18"/>
                </a:lnTo>
                <a:lnTo>
                  <a:pt x="217" y="12"/>
                </a:lnTo>
                <a:lnTo>
                  <a:pt x="232" y="5"/>
                </a:lnTo>
                <a:lnTo>
                  <a:pt x="243" y="3"/>
                </a:lnTo>
                <a:lnTo>
                  <a:pt x="246" y="0"/>
                </a:lnTo>
                <a:lnTo>
                  <a:pt x="250" y="0"/>
                </a:lnTo>
                <a:close/>
              </a:path>
            </a:pathLst>
          </a:custGeom>
          <a:solidFill>
            <a:srgbClr val="17324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pic>
        <p:nvPicPr>
          <p:cNvPr id="9" name="Invisible Momen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05487" y="-1136515"/>
            <a:ext cx="609600" cy="609600"/>
          </a:xfrm>
          <a:prstGeom prst="rect">
            <a:avLst/>
          </a:prstGeom>
        </p:spPr>
      </p:pic>
    </p:spTree>
    <p:extLst>
      <p:ext uri="{BB962C8B-B14F-4D97-AF65-F5344CB8AC3E}">
        <p14:creationId xmlns:p14="http://schemas.microsoft.com/office/powerpoint/2010/main" val="3374862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994C52"/>
        </a:solidFill>
        <a:effectLst/>
      </p:bgPr>
    </p:bg>
    <p:spTree>
      <p:nvGrpSpPr>
        <p:cNvPr id="1" name=""/>
        <p:cNvGrpSpPr/>
        <p:nvPr/>
      </p:nvGrpSpPr>
      <p:grpSpPr>
        <a:xfrm>
          <a:off x="0" y="0"/>
          <a:ext cx="0" cy="0"/>
          <a:chOff x="0" y="0"/>
          <a:chExt cx="0" cy="0"/>
        </a:xfrm>
      </p:grpSpPr>
      <p:sp>
        <p:nvSpPr>
          <p:cNvPr id="4" name="矩形 3"/>
          <p:cNvSpPr/>
          <p:nvPr/>
        </p:nvSpPr>
        <p:spPr>
          <a:xfrm>
            <a:off x="0" y="-1"/>
            <a:ext cx="12192000" cy="715617"/>
          </a:xfrm>
          <a:prstGeom prst="rect">
            <a:avLst/>
          </a:prstGeom>
          <a:solidFill>
            <a:srgbClr val="E7B5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等线" panose="020F0502020204030204"/>
              <a:ea typeface="等线" panose="02010600030101010101" pitchFamily="2" charset="-122"/>
              <a:cs typeface="+mn-cs"/>
            </a:endParaRPr>
          </a:p>
        </p:txBody>
      </p:sp>
      <p:sp>
        <p:nvSpPr>
          <p:cNvPr id="5" name="文本框 4"/>
          <p:cNvSpPr txBox="1"/>
          <p:nvPr/>
        </p:nvSpPr>
        <p:spPr>
          <a:xfrm>
            <a:off x="1684617" y="45700"/>
            <a:ext cx="90915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What plan to do ?</a:t>
            </a:r>
            <a:endParaRPr kumimoji="0" lang="zh-CN" altLang="en-US" sz="36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p:txBody>
      </p:sp>
      <p:sp>
        <p:nvSpPr>
          <p:cNvPr id="42" name="Freeform 29"/>
          <p:cNvSpPr>
            <a:spLocks noChangeAspect="1" noEditPoints="1"/>
          </p:cNvSpPr>
          <p:nvPr/>
        </p:nvSpPr>
        <p:spPr bwMode="auto">
          <a:xfrm>
            <a:off x="950276" y="47757"/>
            <a:ext cx="640106" cy="612000"/>
          </a:xfrm>
          <a:custGeom>
            <a:avLst/>
            <a:gdLst>
              <a:gd name="T0" fmla="*/ 130 w 274"/>
              <a:gd name="T1" fmla="*/ 30 h 247"/>
              <a:gd name="T2" fmla="*/ 225 w 274"/>
              <a:gd name="T3" fmla="*/ 30 h 247"/>
              <a:gd name="T4" fmla="*/ 228 w 274"/>
              <a:gd name="T5" fmla="*/ 30 h 247"/>
              <a:gd name="T6" fmla="*/ 232 w 274"/>
              <a:gd name="T7" fmla="*/ 31 h 247"/>
              <a:gd name="T8" fmla="*/ 236 w 274"/>
              <a:gd name="T9" fmla="*/ 33 h 247"/>
              <a:gd name="T10" fmla="*/ 240 w 274"/>
              <a:gd name="T11" fmla="*/ 34 h 247"/>
              <a:gd name="T12" fmla="*/ 272 w 274"/>
              <a:gd name="T13" fmla="*/ 57 h 247"/>
              <a:gd name="T14" fmla="*/ 274 w 274"/>
              <a:gd name="T15" fmla="*/ 58 h 247"/>
              <a:gd name="T16" fmla="*/ 274 w 274"/>
              <a:gd name="T17" fmla="*/ 61 h 247"/>
              <a:gd name="T18" fmla="*/ 274 w 274"/>
              <a:gd name="T19" fmla="*/ 63 h 247"/>
              <a:gd name="T20" fmla="*/ 272 w 274"/>
              <a:gd name="T21" fmla="*/ 66 h 247"/>
              <a:gd name="T22" fmla="*/ 240 w 274"/>
              <a:gd name="T23" fmla="*/ 89 h 247"/>
              <a:gd name="T24" fmla="*/ 236 w 274"/>
              <a:gd name="T25" fmla="*/ 90 h 247"/>
              <a:gd name="T26" fmla="*/ 232 w 274"/>
              <a:gd name="T27" fmla="*/ 91 h 247"/>
              <a:gd name="T28" fmla="*/ 228 w 274"/>
              <a:gd name="T29" fmla="*/ 93 h 247"/>
              <a:gd name="T30" fmla="*/ 225 w 274"/>
              <a:gd name="T31" fmla="*/ 93 h 247"/>
              <a:gd name="T32" fmla="*/ 142 w 274"/>
              <a:gd name="T33" fmla="*/ 93 h 247"/>
              <a:gd name="T34" fmla="*/ 130 w 274"/>
              <a:gd name="T35" fmla="*/ 30 h 247"/>
              <a:gd name="T36" fmla="*/ 105 w 274"/>
              <a:gd name="T37" fmla="*/ 0 h 247"/>
              <a:gd name="T38" fmla="*/ 116 w 274"/>
              <a:gd name="T39" fmla="*/ 0 h 247"/>
              <a:gd name="T40" fmla="*/ 120 w 274"/>
              <a:gd name="T41" fmla="*/ 0 h 247"/>
              <a:gd name="T42" fmla="*/ 121 w 274"/>
              <a:gd name="T43" fmla="*/ 2 h 247"/>
              <a:gd name="T44" fmla="*/ 123 w 274"/>
              <a:gd name="T45" fmla="*/ 5 h 247"/>
              <a:gd name="T46" fmla="*/ 123 w 274"/>
              <a:gd name="T47" fmla="*/ 242 h 247"/>
              <a:gd name="T48" fmla="*/ 121 w 274"/>
              <a:gd name="T49" fmla="*/ 244 h 247"/>
              <a:gd name="T50" fmla="*/ 120 w 274"/>
              <a:gd name="T51" fmla="*/ 246 h 247"/>
              <a:gd name="T52" fmla="*/ 116 w 274"/>
              <a:gd name="T53" fmla="*/ 247 h 247"/>
              <a:gd name="T54" fmla="*/ 105 w 274"/>
              <a:gd name="T55" fmla="*/ 247 h 247"/>
              <a:gd name="T56" fmla="*/ 101 w 274"/>
              <a:gd name="T57" fmla="*/ 246 h 247"/>
              <a:gd name="T58" fmla="*/ 100 w 274"/>
              <a:gd name="T59" fmla="*/ 244 h 247"/>
              <a:gd name="T60" fmla="*/ 98 w 274"/>
              <a:gd name="T61" fmla="*/ 242 h 247"/>
              <a:gd name="T62" fmla="*/ 98 w 274"/>
              <a:gd name="T63" fmla="*/ 121 h 247"/>
              <a:gd name="T64" fmla="*/ 50 w 274"/>
              <a:gd name="T65" fmla="*/ 121 h 247"/>
              <a:gd name="T66" fmla="*/ 46 w 274"/>
              <a:gd name="T67" fmla="*/ 119 h 247"/>
              <a:gd name="T68" fmla="*/ 42 w 274"/>
              <a:gd name="T69" fmla="*/ 119 h 247"/>
              <a:gd name="T70" fmla="*/ 38 w 274"/>
              <a:gd name="T71" fmla="*/ 117 h 247"/>
              <a:gd name="T72" fmla="*/ 35 w 274"/>
              <a:gd name="T73" fmla="*/ 116 h 247"/>
              <a:gd name="T74" fmla="*/ 3 w 274"/>
              <a:gd name="T75" fmla="*/ 94 h 247"/>
              <a:gd name="T76" fmla="*/ 0 w 274"/>
              <a:gd name="T77" fmla="*/ 91 h 247"/>
              <a:gd name="T78" fmla="*/ 0 w 274"/>
              <a:gd name="T79" fmla="*/ 89 h 247"/>
              <a:gd name="T80" fmla="*/ 0 w 274"/>
              <a:gd name="T81" fmla="*/ 86 h 247"/>
              <a:gd name="T82" fmla="*/ 3 w 274"/>
              <a:gd name="T83" fmla="*/ 84 h 247"/>
              <a:gd name="T84" fmla="*/ 35 w 274"/>
              <a:gd name="T85" fmla="*/ 62 h 247"/>
              <a:gd name="T86" fmla="*/ 38 w 274"/>
              <a:gd name="T87" fmla="*/ 59 h 247"/>
              <a:gd name="T88" fmla="*/ 42 w 274"/>
              <a:gd name="T89" fmla="*/ 58 h 247"/>
              <a:gd name="T90" fmla="*/ 46 w 274"/>
              <a:gd name="T91" fmla="*/ 57 h 247"/>
              <a:gd name="T92" fmla="*/ 50 w 274"/>
              <a:gd name="T93" fmla="*/ 57 h 247"/>
              <a:gd name="T94" fmla="*/ 98 w 274"/>
              <a:gd name="T95" fmla="*/ 57 h 247"/>
              <a:gd name="T96" fmla="*/ 98 w 274"/>
              <a:gd name="T97" fmla="*/ 5 h 247"/>
              <a:gd name="T98" fmla="*/ 100 w 274"/>
              <a:gd name="T99" fmla="*/ 2 h 247"/>
              <a:gd name="T100" fmla="*/ 101 w 274"/>
              <a:gd name="T101" fmla="*/ 0 h 247"/>
              <a:gd name="T102" fmla="*/ 105 w 274"/>
              <a:gd name="T10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 h="247">
                <a:moveTo>
                  <a:pt x="130" y="30"/>
                </a:moveTo>
                <a:lnTo>
                  <a:pt x="225" y="30"/>
                </a:lnTo>
                <a:lnTo>
                  <a:pt x="228" y="30"/>
                </a:lnTo>
                <a:lnTo>
                  <a:pt x="232" y="31"/>
                </a:lnTo>
                <a:lnTo>
                  <a:pt x="236" y="33"/>
                </a:lnTo>
                <a:lnTo>
                  <a:pt x="240" y="34"/>
                </a:lnTo>
                <a:lnTo>
                  <a:pt x="272" y="57"/>
                </a:lnTo>
                <a:lnTo>
                  <a:pt x="274" y="58"/>
                </a:lnTo>
                <a:lnTo>
                  <a:pt x="274" y="61"/>
                </a:lnTo>
                <a:lnTo>
                  <a:pt x="274" y="63"/>
                </a:lnTo>
                <a:lnTo>
                  <a:pt x="272" y="66"/>
                </a:lnTo>
                <a:lnTo>
                  <a:pt x="240" y="89"/>
                </a:lnTo>
                <a:lnTo>
                  <a:pt x="236" y="90"/>
                </a:lnTo>
                <a:lnTo>
                  <a:pt x="232" y="91"/>
                </a:lnTo>
                <a:lnTo>
                  <a:pt x="228" y="93"/>
                </a:lnTo>
                <a:lnTo>
                  <a:pt x="225" y="93"/>
                </a:lnTo>
                <a:lnTo>
                  <a:pt x="142" y="93"/>
                </a:lnTo>
                <a:lnTo>
                  <a:pt x="130" y="30"/>
                </a:lnTo>
                <a:close/>
                <a:moveTo>
                  <a:pt x="105" y="0"/>
                </a:moveTo>
                <a:lnTo>
                  <a:pt x="116" y="0"/>
                </a:lnTo>
                <a:lnTo>
                  <a:pt x="120" y="0"/>
                </a:lnTo>
                <a:lnTo>
                  <a:pt x="121" y="2"/>
                </a:lnTo>
                <a:lnTo>
                  <a:pt x="123" y="5"/>
                </a:lnTo>
                <a:lnTo>
                  <a:pt x="123" y="242"/>
                </a:lnTo>
                <a:lnTo>
                  <a:pt x="121" y="244"/>
                </a:lnTo>
                <a:lnTo>
                  <a:pt x="120" y="246"/>
                </a:lnTo>
                <a:lnTo>
                  <a:pt x="116" y="247"/>
                </a:lnTo>
                <a:lnTo>
                  <a:pt x="105" y="247"/>
                </a:lnTo>
                <a:lnTo>
                  <a:pt x="101" y="246"/>
                </a:lnTo>
                <a:lnTo>
                  <a:pt x="100" y="244"/>
                </a:lnTo>
                <a:lnTo>
                  <a:pt x="98" y="242"/>
                </a:lnTo>
                <a:lnTo>
                  <a:pt x="98" y="121"/>
                </a:lnTo>
                <a:lnTo>
                  <a:pt x="50" y="121"/>
                </a:lnTo>
                <a:lnTo>
                  <a:pt x="46" y="119"/>
                </a:lnTo>
                <a:lnTo>
                  <a:pt x="42" y="119"/>
                </a:lnTo>
                <a:lnTo>
                  <a:pt x="38" y="117"/>
                </a:lnTo>
                <a:lnTo>
                  <a:pt x="35" y="116"/>
                </a:lnTo>
                <a:lnTo>
                  <a:pt x="3" y="94"/>
                </a:lnTo>
                <a:lnTo>
                  <a:pt x="0" y="91"/>
                </a:lnTo>
                <a:lnTo>
                  <a:pt x="0" y="89"/>
                </a:lnTo>
                <a:lnTo>
                  <a:pt x="0" y="86"/>
                </a:lnTo>
                <a:lnTo>
                  <a:pt x="3" y="84"/>
                </a:lnTo>
                <a:lnTo>
                  <a:pt x="35" y="62"/>
                </a:lnTo>
                <a:lnTo>
                  <a:pt x="38" y="59"/>
                </a:lnTo>
                <a:lnTo>
                  <a:pt x="42" y="58"/>
                </a:lnTo>
                <a:lnTo>
                  <a:pt x="46" y="57"/>
                </a:lnTo>
                <a:lnTo>
                  <a:pt x="50" y="57"/>
                </a:lnTo>
                <a:lnTo>
                  <a:pt x="98" y="57"/>
                </a:lnTo>
                <a:lnTo>
                  <a:pt x="98" y="5"/>
                </a:lnTo>
                <a:lnTo>
                  <a:pt x="100" y="2"/>
                </a:lnTo>
                <a:lnTo>
                  <a:pt x="101" y="0"/>
                </a:lnTo>
                <a:lnTo>
                  <a:pt x="105" y="0"/>
                </a:lnTo>
                <a:close/>
              </a:path>
            </a:pathLst>
          </a:custGeom>
          <a:solidFill>
            <a:srgbClr val="994C52"/>
          </a:solidFill>
          <a:ln w="0">
            <a:solidFill>
              <a:srgbClr val="994C5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等线" panose="020F0502020204030204"/>
              <a:ea typeface="等线" panose="02010600030101010101" pitchFamily="2" charset="-122"/>
              <a:cs typeface="+mn-cs"/>
            </a:endParaRPr>
          </a:p>
        </p:txBody>
      </p:sp>
      <p:grpSp>
        <p:nvGrpSpPr>
          <p:cNvPr id="23" name="组合 22"/>
          <p:cNvGrpSpPr/>
          <p:nvPr/>
        </p:nvGrpSpPr>
        <p:grpSpPr>
          <a:xfrm>
            <a:off x="838906" y="4669991"/>
            <a:ext cx="755659" cy="742091"/>
            <a:chOff x="6094213" y="3776242"/>
            <a:chExt cx="1053296" cy="1053296"/>
          </a:xfrm>
        </p:grpSpPr>
        <p:sp>
          <p:nvSpPr>
            <p:cNvPr id="24" name="矩形 23"/>
            <p:cNvSpPr/>
            <p:nvPr/>
          </p:nvSpPr>
          <p:spPr>
            <a:xfrm>
              <a:off x="6094213" y="3776242"/>
              <a:ext cx="1053296" cy="1053296"/>
            </a:xfrm>
            <a:prstGeom prst="rect">
              <a:avLst/>
            </a:prstGeom>
            <a:solidFill>
              <a:srgbClr val="E5B350"/>
            </a:solidFill>
            <a:ln w="19050">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5" name="Freeform 30"/>
            <p:cNvSpPr>
              <a:spLocks noChangeAspect="1" noEditPoints="1"/>
            </p:cNvSpPr>
            <p:nvPr/>
          </p:nvSpPr>
          <p:spPr bwMode="auto">
            <a:xfrm>
              <a:off x="6375317" y="4082459"/>
              <a:ext cx="537945" cy="540000"/>
            </a:xfrm>
            <a:custGeom>
              <a:avLst/>
              <a:gdLst>
                <a:gd name="T0" fmla="*/ 215 w 262"/>
                <a:gd name="T1" fmla="*/ 215 h 263"/>
                <a:gd name="T2" fmla="*/ 209 w 262"/>
                <a:gd name="T3" fmla="*/ 234 h 263"/>
                <a:gd name="T4" fmla="*/ 223 w 262"/>
                <a:gd name="T5" fmla="*/ 248 h 263"/>
                <a:gd name="T6" fmla="*/ 242 w 262"/>
                <a:gd name="T7" fmla="*/ 243 h 263"/>
                <a:gd name="T8" fmla="*/ 246 w 262"/>
                <a:gd name="T9" fmla="*/ 224 h 263"/>
                <a:gd name="T10" fmla="*/ 234 w 262"/>
                <a:gd name="T11" fmla="*/ 211 h 263"/>
                <a:gd name="T12" fmla="*/ 121 w 262"/>
                <a:gd name="T13" fmla="*/ 212 h 263"/>
                <a:gd name="T14" fmla="*/ 112 w 262"/>
                <a:gd name="T15" fmla="*/ 229 h 263"/>
                <a:gd name="T16" fmla="*/ 121 w 262"/>
                <a:gd name="T17" fmla="*/ 245 h 263"/>
                <a:gd name="T18" fmla="*/ 141 w 262"/>
                <a:gd name="T19" fmla="*/ 245 h 263"/>
                <a:gd name="T20" fmla="*/ 150 w 262"/>
                <a:gd name="T21" fmla="*/ 229 h 263"/>
                <a:gd name="T22" fmla="*/ 141 w 262"/>
                <a:gd name="T23" fmla="*/ 212 h 263"/>
                <a:gd name="T24" fmla="*/ 28 w 262"/>
                <a:gd name="T25" fmla="*/ 211 h 263"/>
                <a:gd name="T26" fmla="*/ 14 w 262"/>
                <a:gd name="T27" fmla="*/ 224 h 263"/>
                <a:gd name="T28" fmla="*/ 19 w 262"/>
                <a:gd name="T29" fmla="*/ 243 h 263"/>
                <a:gd name="T30" fmla="*/ 38 w 262"/>
                <a:gd name="T31" fmla="*/ 248 h 263"/>
                <a:gd name="T32" fmla="*/ 52 w 262"/>
                <a:gd name="T33" fmla="*/ 234 h 263"/>
                <a:gd name="T34" fmla="*/ 47 w 262"/>
                <a:gd name="T35" fmla="*/ 215 h 263"/>
                <a:gd name="T36" fmla="*/ 131 w 262"/>
                <a:gd name="T37" fmla="*/ 14 h 263"/>
                <a:gd name="T38" fmla="*/ 114 w 262"/>
                <a:gd name="T39" fmla="*/ 24 h 263"/>
                <a:gd name="T40" fmla="*/ 114 w 262"/>
                <a:gd name="T41" fmla="*/ 43 h 263"/>
                <a:gd name="T42" fmla="*/ 131 w 262"/>
                <a:gd name="T43" fmla="*/ 54 h 263"/>
                <a:gd name="T44" fmla="*/ 147 w 262"/>
                <a:gd name="T45" fmla="*/ 43 h 263"/>
                <a:gd name="T46" fmla="*/ 147 w 262"/>
                <a:gd name="T47" fmla="*/ 24 h 263"/>
                <a:gd name="T48" fmla="*/ 131 w 262"/>
                <a:gd name="T49" fmla="*/ 14 h 263"/>
                <a:gd name="T50" fmla="*/ 161 w 262"/>
                <a:gd name="T51" fmla="*/ 21 h 263"/>
                <a:gd name="T52" fmla="*/ 143 w 262"/>
                <a:gd name="T53" fmla="*/ 65 h 263"/>
                <a:gd name="T54" fmla="*/ 150 w 262"/>
                <a:gd name="T55" fmla="*/ 115 h 263"/>
                <a:gd name="T56" fmla="*/ 209 w 262"/>
                <a:gd name="T57" fmla="*/ 121 h 263"/>
                <a:gd name="T58" fmla="*/ 240 w 262"/>
                <a:gd name="T59" fmla="*/ 156 h 263"/>
                <a:gd name="T60" fmla="*/ 259 w 262"/>
                <a:gd name="T61" fmla="*/ 216 h 263"/>
                <a:gd name="T62" fmla="*/ 241 w 262"/>
                <a:gd name="T63" fmla="*/ 259 h 263"/>
                <a:gd name="T64" fmla="*/ 197 w 262"/>
                <a:gd name="T65" fmla="*/ 242 h 263"/>
                <a:gd name="T66" fmla="*/ 215 w 262"/>
                <a:gd name="T67" fmla="*/ 198 h 263"/>
                <a:gd name="T68" fmla="*/ 209 w 262"/>
                <a:gd name="T69" fmla="*/ 151 h 263"/>
                <a:gd name="T70" fmla="*/ 154 w 262"/>
                <a:gd name="T71" fmla="*/ 144 h 263"/>
                <a:gd name="T72" fmla="*/ 161 w 262"/>
                <a:gd name="T73" fmla="*/ 216 h 263"/>
                <a:gd name="T74" fmla="*/ 143 w 262"/>
                <a:gd name="T75" fmla="*/ 259 h 263"/>
                <a:gd name="T76" fmla="*/ 100 w 262"/>
                <a:gd name="T77" fmla="*/ 242 h 263"/>
                <a:gd name="T78" fmla="*/ 117 w 262"/>
                <a:gd name="T79" fmla="*/ 198 h 263"/>
                <a:gd name="T80" fmla="*/ 67 w 262"/>
                <a:gd name="T81" fmla="*/ 145 h 263"/>
                <a:gd name="T82" fmla="*/ 47 w 262"/>
                <a:gd name="T83" fmla="*/ 163 h 263"/>
                <a:gd name="T84" fmla="*/ 63 w 262"/>
                <a:gd name="T85" fmla="*/ 216 h 263"/>
                <a:gd name="T86" fmla="*/ 46 w 262"/>
                <a:gd name="T87" fmla="*/ 259 h 263"/>
                <a:gd name="T88" fmla="*/ 3 w 262"/>
                <a:gd name="T89" fmla="*/ 242 h 263"/>
                <a:gd name="T90" fmla="*/ 19 w 262"/>
                <a:gd name="T91" fmla="*/ 198 h 263"/>
                <a:gd name="T92" fmla="*/ 30 w 262"/>
                <a:gd name="T93" fmla="*/ 135 h 263"/>
                <a:gd name="T94" fmla="*/ 95 w 262"/>
                <a:gd name="T95" fmla="*/ 118 h 263"/>
                <a:gd name="T96" fmla="*/ 117 w 262"/>
                <a:gd name="T97" fmla="*/ 107 h 263"/>
                <a:gd name="T98" fmla="*/ 99 w 262"/>
                <a:gd name="T99" fmla="*/ 47 h 263"/>
                <a:gd name="T100" fmla="*/ 118 w 262"/>
                <a:gd name="T101" fmla="*/ 3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2" h="263">
                  <a:moveTo>
                    <a:pt x="229" y="210"/>
                  </a:moveTo>
                  <a:lnTo>
                    <a:pt x="223" y="211"/>
                  </a:lnTo>
                  <a:lnTo>
                    <a:pt x="218" y="212"/>
                  </a:lnTo>
                  <a:lnTo>
                    <a:pt x="215" y="215"/>
                  </a:lnTo>
                  <a:lnTo>
                    <a:pt x="212" y="220"/>
                  </a:lnTo>
                  <a:lnTo>
                    <a:pt x="209" y="224"/>
                  </a:lnTo>
                  <a:lnTo>
                    <a:pt x="209" y="229"/>
                  </a:lnTo>
                  <a:lnTo>
                    <a:pt x="209" y="234"/>
                  </a:lnTo>
                  <a:lnTo>
                    <a:pt x="212" y="239"/>
                  </a:lnTo>
                  <a:lnTo>
                    <a:pt x="215" y="243"/>
                  </a:lnTo>
                  <a:lnTo>
                    <a:pt x="218" y="245"/>
                  </a:lnTo>
                  <a:lnTo>
                    <a:pt x="223" y="248"/>
                  </a:lnTo>
                  <a:lnTo>
                    <a:pt x="229" y="248"/>
                  </a:lnTo>
                  <a:lnTo>
                    <a:pt x="234" y="248"/>
                  </a:lnTo>
                  <a:lnTo>
                    <a:pt x="237" y="245"/>
                  </a:lnTo>
                  <a:lnTo>
                    <a:pt x="242" y="243"/>
                  </a:lnTo>
                  <a:lnTo>
                    <a:pt x="245" y="239"/>
                  </a:lnTo>
                  <a:lnTo>
                    <a:pt x="246" y="234"/>
                  </a:lnTo>
                  <a:lnTo>
                    <a:pt x="248" y="229"/>
                  </a:lnTo>
                  <a:lnTo>
                    <a:pt x="246" y="224"/>
                  </a:lnTo>
                  <a:lnTo>
                    <a:pt x="245" y="220"/>
                  </a:lnTo>
                  <a:lnTo>
                    <a:pt x="242" y="215"/>
                  </a:lnTo>
                  <a:lnTo>
                    <a:pt x="237" y="212"/>
                  </a:lnTo>
                  <a:lnTo>
                    <a:pt x="234" y="211"/>
                  </a:lnTo>
                  <a:lnTo>
                    <a:pt x="229" y="210"/>
                  </a:lnTo>
                  <a:close/>
                  <a:moveTo>
                    <a:pt x="131" y="210"/>
                  </a:moveTo>
                  <a:lnTo>
                    <a:pt x="126" y="211"/>
                  </a:lnTo>
                  <a:lnTo>
                    <a:pt x="121" y="212"/>
                  </a:lnTo>
                  <a:lnTo>
                    <a:pt x="117" y="215"/>
                  </a:lnTo>
                  <a:lnTo>
                    <a:pt x="114" y="220"/>
                  </a:lnTo>
                  <a:lnTo>
                    <a:pt x="112" y="224"/>
                  </a:lnTo>
                  <a:lnTo>
                    <a:pt x="112" y="229"/>
                  </a:lnTo>
                  <a:lnTo>
                    <a:pt x="112" y="234"/>
                  </a:lnTo>
                  <a:lnTo>
                    <a:pt x="114" y="239"/>
                  </a:lnTo>
                  <a:lnTo>
                    <a:pt x="117" y="243"/>
                  </a:lnTo>
                  <a:lnTo>
                    <a:pt x="121" y="245"/>
                  </a:lnTo>
                  <a:lnTo>
                    <a:pt x="126" y="248"/>
                  </a:lnTo>
                  <a:lnTo>
                    <a:pt x="131" y="248"/>
                  </a:lnTo>
                  <a:lnTo>
                    <a:pt x="136" y="248"/>
                  </a:lnTo>
                  <a:lnTo>
                    <a:pt x="141" y="245"/>
                  </a:lnTo>
                  <a:lnTo>
                    <a:pt x="145" y="243"/>
                  </a:lnTo>
                  <a:lnTo>
                    <a:pt x="147" y="239"/>
                  </a:lnTo>
                  <a:lnTo>
                    <a:pt x="149" y="234"/>
                  </a:lnTo>
                  <a:lnTo>
                    <a:pt x="150" y="229"/>
                  </a:lnTo>
                  <a:lnTo>
                    <a:pt x="149" y="224"/>
                  </a:lnTo>
                  <a:lnTo>
                    <a:pt x="147" y="220"/>
                  </a:lnTo>
                  <a:lnTo>
                    <a:pt x="145" y="215"/>
                  </a:lnTo>
                  <a:lnTo>
                    <a:pt x="141" y="212"/>
                  </a:lnTo>
                  <a:lnTo>
                    <a:pt x="136" y="211"/>
                  </a:lnTo>
                  <a:lnTo>
                    <a:pt x="131" y="210"/>
                  </a:lnTo>
                  <a:close/>
                  <a:moveTo>
                    <a:pt x="33" y="210"/>
                  </a:moveTo>
                  <a:lnTo>
                    <a:pt x="28" y="211"/>
                  </a:lnTo>
                  <a:lnTo>
                    <a:pt x="23" y="212"/>
                  </a:lnTo>
                  <a:lnTo>
                    <a:pt x="19" y="215"/>
                  </a:lnTo>
                  <a:lnTo>
                    <a:pt x="17" y="220"/>
                  </a:lnTo>
                  <a:lnTo>
                    <a:pt x="14" y="224"/>
                  </a:lnTo>
                  <a:lnTo>
                    <a:pt x="14" y="229"/>
                  </a:lnTo>
                  <a:lnTo>
                    <a:pt x="14" y="234"/>
                  </a:lnTo>
                  <a:lnTo>
                    <a:pt x="17" y="239"/>
                  </a:lnTo>
                  <a:lnTo>
                    <a:pt x="19" y="243"/>
                  </a:lnTo>
                  <a:lnTo>
                    <a:pt x="23" y="245"/>
                  </a:lnTo>
                  <a:lnTo>
                    <a:pt x="28" y="248"/>
                  </a:lnTo>
                  <a:lnTo>
                    <a:pt x="33" y="248"/>
                  </a:lnTo>
                  <a:lnTo>
                    <a:pt x="38" y="248"/>
                  </a:lnTo>
                  <a:lnTo>
                    <a:pt x="43" y="245"/>
                  </a:lnTo>
                  <a:lnTo>
                    <a:pt x="47" y="243"/>
                  </a:lnTo>
                  <a:lnTo>
                    <a:pt x="50" y="239"/>
                  </a:lnTo>
                  <a:lnTo>
                    <a:pt x="52" y="234"/>
                  </a:lnTo>
                  <a:lnTo>
                    <a:pt x="52" y="229"/>
                  </a:lnTo>
                  <a:lnTo>
                    <a:pt x="52" y="224"/>
                  </a:lnTo>
                  <a:lnTo>
                    <a:pt x="50" y="220"/>
                  </a:lnTo>
                  <a:lnTo>
                    <a:pt x="47" y="215"/>
                  </a:lnTo>
                  <a:lnTo>
                    <a:pt x="43" y="212"/>
                  </a:lnTo>
                  <a:lnTo>
                    <a:pt x="38" y="211"/>
                  </a:lnTo>
                  <a:lnTo>
                    <a:pt x="33" y="210"/>
                  </a:lnTo>
                  <a:close/>
                  <a:moveTo>
                    <a:pt x="131" y="14"/>
                  </a:moveTo>
                  <a:lnTo>
                    <a:pt x="126" y="16"/>
                  </a:lnTo>
                  <a:lnTo>
                    <a:pt x="121" y="17"/>
                  </a:lnTo>
                  <a:lnTo>
                    <a:pt x="117" y="21"/>
                  </a:lnTo>
                  <a:lnTo>
                    <a:pt x="114" y="24"/>
                  </a:lnTo>
                  <a:lnTo>
                    <a:pt x="112" y="28"/>
                  </a:lnTo>
                  <a:lnTo>
                    <a:pt x="112" y="33"/>
                  </a:lnTo>
                  <a:lnTo>
                    <a:pt x="112" y="38"/>
                  </a:lnTo>
                  <a:lnTo>
                    <a:pt x="114" y="43"/>
                  </a:lnTo>
                  <a:lnTo>
                    <a:pt x="117" y="47"/>
                  </a:lnTo>
                  <a:lnTo>
                    <a:pt x="121" y="50"/>
                  </a:lnTo>
                  <a:lnTo>
                    <a:pt x="126" y="52"/>
                  </a:lnTo>
                  <a:lnTo>
                    <a:pt x="131" y="54"/>
                  </a:lnTo>
                  <a:lnTo>
                    <a:pt x="136" y="52"/>
                  </a:lnTo>
                  <a:lnTo>
                    <a:pt x="141" y="50"/>
                  </a:lnTo>
                  <a:lnTo>
                    <a:pt x="145" y="47"/>
                  </a:lnTo>
                  <a:lnTo>
                    <a:pt x="147" y="43"/>
                  </a:lnTo>
                  <a:lnTo>
                    <a:pt x="149" y="38"/>
                  </a:lnTo>
                  <a:lnTo>
                    <a:pt x="150" y="33"/>
                  </a:lnTo>
                  <a:lnTo>
                    <a:pt x="149" y="28"/>
                  </a:lnTo>
                  <a:lnTo>
                    <a:pt x="147" y="24"/>
                  </a:lnTo>
                  <a:lnTo>
                    <a:pt x="145" y="21"/>
                  </a:lnTo>
                  <a:lnTo>
                    <a:pt x="141" y="17"/>
                  </a:lnTo>
                  <a:lnTo>
                    <a:pt x="136" y="16"/>
                  </a:lnTo>
                  <a:lnTo>
                    <a:pt x="131" y="14"/>
                  </a:lnTo>
                  <a:close/>
                  <a:moveTo>
                    <a:pt x="131" y="0"/>
                  </a:moveTo>
                  <a:lnTo>
                    <a:pt x="143" y="3"/>
                  </a:lnTo>
                  <a:lnTo>
                    <a:pt x="154" y="10"/>
                  </a:lnTo>
                  <a:lnTo>
                    <a:pt x="161" y="21"/>
                  </a:lnTo>
                  <a:lnTo>
                    <a:pt x="164" y="33"/>
                  </a:lnTo>
                  <a:lnTo>
                    <a:pt x="161" y="47"/>
                  </a:lnTo>
                  <a:lnTo>
                    <a:pt x="155" y="57"/>
                  </a:lnTo>
                  <a:lnTo>
                    <a:pt x="143" y="65"/>
                  </a:lnTo>
                  <a:lnTo>
                    <a:pt x="143" y="103"/>
                  </a:lnTo>
                  <a:lnTo>
                    <a:pt x="145" y="107"/>
                  </a:lnTo>
                  <a:lnTo>
                    <a:pt x="146" y="111"/>
                  </a:lnTo>
                  <a:lnTo>
                    <a:pt x="150" y="115"/>
                  </a:lnTo>
                  <a:lnTo>
                    <a:pt x="156" y="117"/>
                  </a:lnTo>
                  <a:lnTo>
                    <a:pt x="165" y="118"/>
                  </a:lnTo>
                  <a:lnTo>
                    <a:pt x="193" y="118"/>
                  </a:lnTo>
                  <a:lnTo>
                    <a:pt x="209" y="121"/>
                  </a:lnTo>
                  <a:lnTo>
                    <a:pt x="221" y="126"/>
                  </a:lnTo>
                  <a:lnTo>
                    <a:pt x="231" y="135"/>
                  </a:lnTo>
                  <a:lnTo>
                    <a:pt x="237" y="145"/>
                  </a:lnTo>
                  <a:lnTo>
                    <a:pt x="240" y="156"/>
                  </a:lnTo>
                  <a:lnTo>
                    <a:pt x="241" y="167"/>
                  </a:lnTo>
                  <a:lnTo>
                    <a:pt x="241" y="198"/>
                  </a:lnTo>
                  <a:lnTo>
                    <a:pt x="251" y="206"/>
                  </a:lnTo>
                  <a:lnTo>
                    <a:pt x="259" y="216"/>
                  </a:lnTo>
                  <a:lnTo>
                    <a:pt x="262" y="229"/>
                  </a:lnTo>
                  <a:lnTo>
                    <a:pt x="259" y="242"/>
                  </a:lnTo>
                  <a:lnTo>
                    <a:pt x="251" y="253"/>
                  </a:lnTo>
                  <a:lnTo>
                    <a:pt x="241" y="259"/>
                  </a:lnTo>
                  <a:lnTo>
                    <a:pt x="229" y="263"/>
                  </a:lnTo>
                  <a:lnTo>
                    <a:pt x="215" y="259"/>
                  </a:lnTo>
                  <a:lnTo>
                    <a:pt x="204" y="253"/>
                  </a:lnTo>
                  <a:lnTo>
                    <a:pt x="197" y="242"/>
                  </a:lnTo>
                  <a:lnTo>
                    <a:pt x="194" y="229"/>
                  </a:lnTo>
                  <a:lnTo>
                    <a:pt x="197" y="216"/>
                  </a:lnTo>
                  <a:lnTo>
                    <a:pt x="204" y="206"/>
                  </a:lnTo>
                  <a:lnTo>
                    <a:pt x="215" y="198"/>
                  </a:lnTo>
                  <a:lnTo>
                    <a:pt x="215" y="167"/>
                  </a:lnTo>
                  <a:lnTo>
                    <a:pt x="215" y="162"/>
                  </a:lnTo>
                  <a:lnTo>
                    <a:pt x="213" y="156"/>
                  </a:lnTo>
                  <a:lnTo>
                    <a:pt x="209" y="151"/>
                  </a:lnTo>
                  <a:lnTo>
                    <a:pt x="203" y="146"/>
                  </a:lnTo>
                  <a:lnTo>
                    <a:pt x="193" y="145"/>
                  </a:lnTo>
                  <a:lnTo>
                    <a:pt x="165" y="145"/>
                  </a:lnTo>
                  <a:lnTo>
                    <a:pt x="154" y="144"/>
                  </a:lnTo>
                  <a:lnTo>
                    <a:pt x="143" y="141"/>
                  </a:lnTo>
                  <a:lnTo>
                    <a:pt x="143" y="198"/>
                  </a:lnTo>
                  <a:lnTo>
                    <a:pt x="155" y="206"/>
                  </a:lnTo>
                  <a:lnTo>
                    <a:pt x="161" y="216"/>
                  </a:lnTo>
                  <a:lnTo>
                    <a:pt x="164" y="229"/>
                  </a:lnTo>
                  <a:lnTo>
                    <a:pt x="161" y="242"/>
                  </a:lnTo>
                  <a:lnTo>
                    <a:pt x="154" y="253"/>
                  </a:lnTo>
                  <a:lnTo>
                    <a:pt x="143" y="259"/>
                  </a:lnTo>
                  <a:lnTo>
                    <a:pt x="131" y="263"/>
                  </a:lnTo>
                  <a:lnTo>
                    <a:pt x="118" y="259"/>
                  </a:lnTo>
                  <a:lnTo>
                    <a:pt x="107" y="253"/>
                  </a:lnTo>
                  <a:lnTo>
                    <a:pt x="100" y="242"/>
                  </a:lnTo>
                  <a:lnTo>
                    <a:pt x="96" y="229"/>
                  </a:lnTo>
                  <a:lnTo>
                    <a:pt x="99" y="216"/>
                  </a:lnTo>
                  <a:lnTo>
                    <a:pt x="107" y="206"/>
                  </a:lnTo>
                  <a:lnTo>
                    <a:pt x="117" y="198"/>
                  </a:lnTo>
                  <a:lnTo>
                    <a:pt x="117" y="141"/>
                  </a:lnTo>
                  <a:lnTo>
                    <a:pt x="108" y="144"/>
                  </a:lnTo>
                  <a:lnTo>
                    <a:pt x="95" y="145"/>
                  </a:lnTo>
                  <a:lnTo>
                    <a:pt x="67" y="145"/>
                  </a:lnTo>
                  <a:lnTo>
                    <a:pt x="57" y="146"/>
                  </a:lnTo>
                  <a:lnTo>
                    <a:pt x="51" y="151"/>
                  </a:lnTo>
                  <a:lnTo>
                    <a:pt x="48" y="158"/>
                  </a:lnTo>
                  <a:lnTo>
                    <a:pt x="47" y="163"/>
                  </a:lnTo>
                  <a:lnTo>
                    <a:pt x="46" y="167"/>
                  </a:lnTo>
                  <a:lnTo>
                    <a:pt x="46" y="198"/>
                  </a:lnTo>
                  <a:lnTo>
                    <a:pt x="57" y="206"/>
                  </a:lnTo>
                  <a:lnTo>
                    <a:pt x="63" y="216"/>
                  </a:lnTo>
                  <a:lnTo>
                    <a:pt x="66" y="229"/>
                  </a:lnTo>
                  <a:lnTo>
                    <a:pt x="63" y="242"/>
                  </a:lnTo>
                  <a:lnTo>
                    <a:pt x="57" y="253"/>
                  </a:lnTo>
                  <a:lnTo>
                    <a:pt x="46" y="259"/>
                  </a:lnTo>
                  <a:lnTo>
                    <a:pt x="33" y="263"/>
                  </a:lnTo>
                  <a:lnTo>
                    <a:pt x="20" y="259"/>
                  </a:lnTo>
                  <a:lnTo>
                    <a:pt x="9" y="253"/>
                  </a:lnTo>
                  <a:lnTo>
                    <a:pt x="3" y="242"/>
                  </a:lnTo>
                  <a:lnTo>
                    <a:pt x="0" y="229"/>
                  </a:lnTo>
                  <a:lnTo>
                    <a:pt x="3" y="216"/>
                  </a:lnTo>
                  <a:lnTo>
                    <a:pt x="9" y="206"/>
                  </a:lnTo>
                  <a:lnTo>
                    <a:pt x="19" y="198"/>
                  </a:lnTo>
                  <a:lnTo>
                    <a:pt x="19" y="167"/>
                  </a:lnTo>
                  <a:lnTo>
                    <a:pt x="20" y="156"/>
                  </a:lnTo>
                  <a:lnTo>
                    <a:pt x="24" y="145"/>
                  </a:lnTo>
                  <a:lnTo>
                    <a:pt x="30" y="135"/>
                  </a:lnTo>
                  <a:lnTo>
                    <a:pt x="39" y="126"/>
                  </a:lnTo>
                  <a:lnTo>
                    <a:pt x="52" y="121"/>
                  </a:lnTo>
                  <a:lnTo>
                    <a:pt x="67" y="118"/>
                  </a:lnTo>
                  <a:lnTo>
                    <a:pt x="95" y="118"/>
                  </a:lnTo>
                  <a:lnTo>
                    <a:pt x="105" y="117"/>
                  </a:lnTo>
                  <a:lnTo>
                    <a:pt x="112" y="115"/>
                  </a:lnTo>
                  <a:lnTo>
                    <a:pt x="116" y="111"/>
                  </a:lnTo>
                  <a:lnTo>
                    <a:pt x="117" y="107"/>
                  </a:lnTo>
                  <a:lnTo>
                    <a:pt x="117" y="103"/>
                  </a:lnTo>
                  <a:lnTo>
                    <a:pt x="117" y="65"/>
                  </a:lnTo>
                  <a:lnTo>
                    <a:pt x="107" y="57"/>
                  </a:lnTo>
                  <a:lnTo>
                    <a:pt x="99" y="47"/>
                  </a:lnTo>
                  <a:lnTo>
                    <a:pt x="96" y="33"/>
                  </a:lnTo>
                  <a:lnTo>
                    <a:pt x="100" y="21"/>
                  </a:lnTo>
                  <a:lnTo>
                    <a:pt x="107" y="10"/>
                  </a:lnTo>
                  <a:lnTo>
                    <a:pt x="118" y="3"/>
                  </a:lnTo>
                  <a:lnTo>
                    <a:pt x="131" y="0"/>
                  </a:lnTo>
                  <a:close/>
                </a:path>
              </a:pathLst>
            </a:custGeom>
            <a:solidFill>
              <a:srgbClr val="994C5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26" name="组合 25"/>
          <p:cNvGrpSpPr/>
          <p:nvPr/>
        </p:nvGrpSpPr>
        <p:grpSpPr>
          <a:xfrm>
            <a:off x="848782" y="2230832"/>
            <a:ext cx="741600" cy="741600"/>
            <a:chOff x="6094213" y="2665071"/>
            <a:chExt cx="1053296" cy="1053296"/>
          </a:xfrm>
        </p:grpSpPr>
        <p:sp>
          <p:nvSpPr>
            <p:cNvPr id="27" name="矩形 26"/>
            <p:cNvSpPr/>
            <p:nvPr/>
          </p:nvSpPr>
          <p:spPr>
            <a:xfrm>
              <a:off x="6094213" y="2665071"/>
              <a:ext cx="1053296" cy="1053296"/>
            </a:xfrm>
            <a:prstGeom prst="rect">
              <a:avLst/>
            </a:prstGeom>
            <a:solidFill>
              <a:srgbClr val="E7B552"/>
            </a:solidFill>
            <a:ln w="19050">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E7B552"/>
                </a:solidFill>
                <a:effectLst/>
                <a:uLnTx/>
                <a:uFillTx/>
                <a:latin typeface="等线" panose="020F0502020204030204"/>
                <a:ea typeface="等线" panose="02010600030101010101" pitchFamily="2" charset="-122"/>
                <a:cs typeface="+mn-cs"/>
              </a:endParaRPr>
            </a:p>
          </p:txBody>
        </p:sp>
        <p:sp>
          <p:nvSpPr>
            <p:cNvPr id="28" name="Freeform 31"/>
            <p:cNvSpPr>
              <a:spLocks noChangeAspect="1" noEditPoints="1"/>
            </p:cNvSpPr>
            <p:nvPr/>
          </p:nvSpPr>
          <p:spPr bwMode="auto">
            <a:xfrm>
              <a:off x="6462756" y="2937305"/>
              <a:ext cx="411318" cy="540000"/>
            </a:xfrm>
            <a:custGeom>
              <a:avLst/>
              <a:gdLst>
                <a:gd name="T0" fmla="*/ 24 w 179"/>
                <a:gd name="T1" fmla="*/ 184 h 235"/>
                <a:gd name="T2" fmla="*/ 16 w 179"/>
                <a:gd name="T3" fmla="*/ 196 h 235"/>
                <a:gd name="T4" fmla="*/ 17 w 179"/>
                <a:gd name="T5" fmla="*/ 211 h 235"/>
                <a:gd name="T6" fmla="*/ 28 w 179"/>
                <a:gd name="T7" fmla="*/ 220 h 235"/>
                <a:gd name="T8" fmla="*/ 44 w 179"/>
                <a:gd name="T9" fmla="*/ 217 h 235"/>
                <a:gd name="T10" fmla="*/ 52 w 179"/>
                <a:gd name="T11" fmla="*/ 206 h 235"/>
                <a:gd name="T12" fmla="*/ 50 w 179"/>
                <a:gd name="T13" fmla="*/ 192 h 235"/>
                <a:gd name="T14" fmla="*/ 38 w 179"/>
                <a:gd name="T15" fmla="*/ 183 h 235"/>
                <a:gd name="T16" fmla="*/ 140 w 179"/>
                <a:gd name="T17" fmla="*/ 16 h 235"/>
                <a:gd name="T18" fmla="*/ 129 w 179"/>
                <a:gd name="T19" fmla="*/ 24 h 235"/>
                <a:gd name="T20" fmla="*/ 127 w 179"/>
                <a:gd name="T21" fmla="*/ 38 h 235"/>
                <a:gd name="T22" fmla="*/ 136 w 179"/>
                <a:gd name="T23" fmla="*/ 50 h 235"/>
                <a:gd name="T24" fmla="*/ 150 w 179"/>
                <a:gd name="T25" fmla="*/ 52 h 235"/>
                <a:gd name="T26" fmla="*/ 162 w 179"/>
                <a:gd name="T27" fmla="*/ 43 h 235"/>
                <a:gd name="T28" fmla="*/ 164 w 179"/>
                <a:gd name="T29" fmla="*/ 28 h 235"/>
                <a:gd name="T30" fmla="*/ 155 w 179"/>
                <a:gd name="T31" fmla="*/ 17 h 235"/>
                <a:gd name="T32" fmla="*/ 33 w 179"/>
                <a:gd name="T33" fmla="*/ 14 h 235"/>
                <a:gd name="T34" fmla="*/ 21 w 179"/>
                <a:gd name="T35" fmla="*/ 21 h 235"/>
                <a:gd name="T36" fmla="*/ 14 w 179"/>
                <a:gd name="T37" fmla="*/ 33 h 235"/>
                <a:gd name="T38" fmla="*/ 21 w 179"/>
                <a:gd name="T39" fmla="*/ 47 h 235"/>
                <a:gd name="T40" fmla="*/ 33 w 179"/>
                <a:gd name="T41" fmla="*/ 54 h 235"/>
                <a:gd name="T42" fmla="*/ 47 w 179"/>
                <a:gd name="T43" fmla="*/ 47 h 235"/>
                <a:gd name="T44" fmla="*/ 52 w 179"/>
                <a:gd name="T45" fmla="*/ 33 h 235"/>
                <a:gd name="T46" fmla="*/ 47 w 179"/>
                <a:gd name="T47" fmla="*/ 21 h 235"/>
                <a:gd name="T48" fmla="*/ 33 w 179"/>
                <a:gd name="T49" fmla="*/ 14 h 235"/>
                <a:gd name="T50" fmla="*/ 57 w 179"/>
                <a:gd name="T51" fmla="*/ 10 h 235"/>
                <a:gd name="T52" fmla="*/ 65 w 179"/>
                <a:gd name="T53" fmla="*/ 47 h 235"/>
                <a:gd name="T54" fmla="*/ 47 w 179"/>
                <a:gd name="T55" fmla="*/ 122 h 235"/>
                <a:gd name="T56" fmla="*/ 99 w 179"/>
                <a:gd name="T57" fmla="*/ 101 h 235"/>
                <a:gd name="T58" fmla="*/ 129 w 179"/>
                <a:gd name="T59" fmla="*/ 78 h 235"/>
                <a:gd name="T60" fmla="*/ 115 w 179"/>
                <a:gd name="T61" fmla="*/ 46 h 235"/>
                <a:gd name="T62" fmla="*/ 122 w 179"/>
                <a:gd name="T63" fmla="*/ 10 h 235"/>
                <a:gd name="T64" fmla="*/ 158 w 179"/>
                <a:gd name="T65" fmla="*/ 3 h 235"/>
                <a:gd name="T66" fmla="*/ 179 w 179"/>
                <a:gd name="T67" fmla="*/ 33 h 235"/>
                <a:gd name="T68" fmla="*/ 158 w 179"/>
                <a:gd name="T69" fmla="*/ 65 h 235"/>
                <a:gd name="T70" fmla="*/ 139 w 179"/>
                <a:gd name="T71" fmla="*/ 107 h 235"/>
                <a:gd name="T72" fmla="*/ 104 w 179"/>
                <a:gd name="T73" fmla="*/ 126 h 235"/>
                <a:gd name="T74" fmla="*/ 68 w 179"/>
                <a:gd name="T75" fmla="*/ 140 h 235"/>
                <a:gd name="T76" fmla="*/ 47 w 179"/>
                <a:gd name="T77" fmla="*/ 170 h 235"/>
                <a:gd name="T78" fmla="*/ 68 w 179"/>
                <a:gd name="T79" fmla="*/ 201 h 235"/>
                <a:gd name="T80" fmla="*/ 47 w 179"/>
                <a:gd name="T81" fmla="*/ 233 h 235"/>
                <a:gd name="T82" fmla="*/ 11 w 179"/>
                <a:gd name="T83" fmla="*/ 225 h 235"/>
                <a:gd name="T84" fmla="*/ 3 w 179"/>
                <a:gd name="T85" fmla="*/ 188 h 235"/>
                <a:gd name="T86" fmla="*/ 21 w 179"/>
                <a:gd name="T87" fmla="*/ 65 h 235"/>
                <a:gd name="T88" fmla="*/ 0 w 179"/>
                <a:gd name="T89" fmla="*/ 33 h 235"/>
                <a:gd name="T90" fmla="*/ 21 w 179"/>
                <a:gd name="T91" fmla="*/ 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9" h="235">
                  <a:moveTo>
                    <a:pt x="33" y="182"/>
                  </a:moveTo>
                  <a:lnTo>
                    <a:pt x="28" y="183"/>
                  </a:lnTo>
                  <a:lnTo>
                    <a:pt x="24" y="184"/>
                  </a:lnTo>
                  <a:lnTo>
                    <a:pt x="21" y="187"/>
                  </a:lnTo>
                  <a:lnTo>
                    <a:pt x="17" y="192"/>
                  </a:lnTo>
                  <a:lnTo>
                    <a:pt x="16" y="196"/>
                  </a:lnTo>
                  <a:lnTo>
                    <a:pt x="14" y="201"/>
                  </a:lnTo>
                  <a:lnTo>
                    <a:pt x="16" y="206"/>
                  </a:lnTo>
                  <a:lnTo>
                    <a:pt x="17" y="211"/>
                  </a:lnTo>
                  <a:lnTo>
                    <a:pt x="21" y="215"/>
                  </a:lnTo>
                  <a:lnTo>
                    <a:pt x="24" y="217"/>
                  </a:lnTo>
                  <a:lnTo>
                    <a:pt x="28" y="220"/>
                  </a:lnTo>
                  <a:lnTo>
                    <a:pt x="33" y="220"/>
                  </a:lnTo>
                  <a:lnTo>
                    <a:pt x="38" y="220"/>
                  </a:lnTo>
                  <a:lnTo>
                    <a:pt x="44" y="217"/>
                  </a:lnTo>
                  <a:lnTo>
                    <a:pt x="47" y="215"/>
                  </a:lnTo>
                  <a:lnTo>
                    <a:pt x="50" y="211"/>
                  </a:lnTo>
                  <a:lnTo>
                    <a:pt x="52" y="206"/>
                  </a:lnTo>
                  <a:lnTo>
                    <a:pt x="52" y="201"/>
                  </a:lnTo>
                  <a:lnTo>
                    <a:pt x="52" y="196"/>
                  </a:lnTo>
                  <a:lnTo>
                    <a:pt x="50" y="192"/>
                  </a:lnTo>
                  <a:lnTo>
                    <a:pt x="47" y="187"/>
                  </a:lnTo>
                  <a:lnTo>
                    <a:pt x="44" y="184"/>
                  </a:lnTo>
                  <a:lnTo>
                    <a:pt x="38" y="183"/>
                  </a:lnTo>
                  <a:lnTo>
                    <a:pt x="33" y="182"/>
                  </a:lnTo>
                  <a:close/>
                  <a:moveTo>
                    <a:pt x="145" y="14"/>
                  </a:moveTo>
                  <a:lnTo>
                    <a:pt x="140" y="16"/>
                  </a:lnTo>
                  <a:lnTo>
                    <a:pt x="136" y="17"/>
                  </a:lnTo>
                  <a:lnTo>
                    <a:pt x="131" y="21"/>
                  </a:lnTo>
                  <a:lnTo>
                    <a:pt x="129" y="24"/>
                  </a:lnTo>
                  <a:lnTo>
                    <a:pt x="127" y="28"/>
                  </a:lnTo>
                  <a:lnTo>
                    <a:pt x="126" y="33"/>
                  </a:lnTo>
                  <a:lnTo>
                    <a:pt x="127" y="38"/>
                  </a:lnTo>
                  <a:lnTo>
                    <a:pt x="129" y="43"/>
                  </a:lnTo>
                  <a:lnTo>
                    <a:pt x="131" y="47"/>
                  </a:lnTo>
                  <a:lnTo>
                    <a:pt x="136" y="50"/>
                  </a:lnTo>
                  <a:lnTo>
                    <a:pt x="140" y="52"/>
                  </a:lnTo>
                  <a:lnTo>
                    <a:pt x="145" y="54"/>
                  </a:lnTo>
                  <a:lnTo>
                    <a:pt x="150" y="52"/>
                  </a:lnTo>
                  <a:lnTo>
                    <a:pt x="155" y="50"/>
                  </a:lnTo>
                  <a:lnTo>
                    <a:pt x="159" y="47"/>
                  </a:lnTo>
                  <a:lnTo>
                    <a:pt x="162" y="43"/>
                  </a:lnTo>
                  <a:lnTo>
                    <a:pt x="164" y="38"/>
                  </a:lnTo>
                  <a:lnTo>
                    <a:pt x="164" y="33"/>
                  </a:lnTo>
                  <a:lnTo>
                    <a:pt x="164" y="28"/>
                  </a:lnTo>
                  <a:lnTo>
                    <a:pt x="162" y="24"/>
                  </a:lnTo>
                  <a:lnTo>
                    <a:pt x="159" y="21"/>
                  </a:lnTo>
                  <a:lnTo>
                    <a:pt x="155" y="17"/>
                  </a:lnTo>
                  <a:lnTo>
                    <a:pt x="150" y="16"/>
                  </a:lnTo>
                  <a:lnTo>
                    <a:pt x="145" y="14"/>
                  </a:lnTo>
                  <a:close/>
                  <a:moveTo>
                    <a:pt x="33" y="14"/>
                  </a:moveTo>
                  <a:lnTo>
                    <a:pt x="28" y="16"/>
                  </a:lnTo>
                  <a:lnTo>
                    <a:pt x="24" y="17"/>
                  </a:lnTo>
                  <a:lnTo>
                    <a:pt x="21" y="21"/>
                  </a:lnTo>
                  <a:lnTo>
                    <a:pt x="17" y="24"/>
                  </a:lnTo>
                  <a:lnTo>
                    <a:pt x="16" y="28"/>
                  </a:lnTo>
                  <a:lnTo>
                    <a:pt x="14" y="33"/>
                  </a:lnTo>
                  <a:lnTo>
                    <a:pt x="16" y="38"/>
                  </a:lnTo>
                  <a:lnTo>
                    <a:pt x="17" y="43"/>
                  </a:lnTo>
                  <a:lnTo>
                    <a:pt x="21" y="47"/>
                  </a:lnTo>
                  <a:lnTo>
                    <a:pt x="24" y="50"/>
                  </a:lnTo>
                  <a:lnTo>
                    <a:pt x="28" y="52"/>
                  </a:lnTo>
                  <a:lnTo>
                    <a:pt x="33" y="54"/>
                  </a:lnTo>
                  <a:lnTo>
                    <a:pt x="38" y="52"/>
                  </a:lnTo>
                  <a:lnTo>
                    <a:pt x="44" y="50"/>
                  </a:lnTo>
                  <a:lnTo>
                    <a:pt x="47" y="47"/>
                  </a:lnTo>
                  <a:lnTo>
                    <a:pt x="50" y="43"/>
                  </a:lnTo>
                  <a:lnTo>
                    <a:pt x="52" y="38"/>
                  </a:lnTo>
                  <a:lnTo>
                    <a:pt x="52" y="33"/>
                  </a:lnTo>
                  <a:lnTo>
                    <a:pt x="52" y="28"/>
                  </a:lnTo>
                  <a:lnTo>
                    <a:pt x="50" y="24"/>
                  </a:lnTo>
                  <a:lnTo>
                    <a:pt x="47" y="21"/>
                  </a:lnTo>
                  <a:lnTo>
                    <a:pt x="44" y="17"/>
                  </a:lnTo>
                  <a:lnTo>
                    <a:pt x="38" y="16"/>
                  </a:lnTo>
                  <a:lnTo>
                    <a:pt x="33" y="14"/>
                  </a:lnTo>
                  <a:close/>
                  <a:moveTo>
                    <a:pt x="33" y="0"/>
                  </a:moveTo>
                  <a:lnTo>
                    <a:pt x="47" y="3"/>
                  </a:lnTo>
                  <a:lnTo>
                    <a:pt x="57" y="10"/>
                  </a:lnTo>
                  <a:lnTo>
                    <a:pt x="65" y="21"/>
                  </a:lnTo>
                  <a:lnTo>
                    <a:pt x="68" y="33"/>
                  </a:lnTo>
                  <a:lnTo>
                    <a:pt x="65" y="47"/>
                  </a:lnTo>
                  <a:lnTo>
                    <a:pt x="57" y="57"/>
                  </a:lnTo>
                  <a:lnTo>
                    <a:pt x="47" y="65"/>
                  </a:lnTo>
                  <a:lnTo>
                    <a:pt x="47" y="122"/>
                  </a:lnTo>
                  <a:lnTo>
                    <a:pt x="66" y="112"/>
                  </a:lnTo>
                  <a:lnTo>
                    <a:pt x="85" y="104"/>
                  </a:lnTo>
                  <a:lnTo>
                    <a:pt x="99" y="101"/>
                  </a:lnTo>
                  <a:lnTo>
                    <a:pt x="112" y="96"/>
                  </a:lnTo>
                  <a:lnTo>
                    <a:pt x="121" y="88"/>
                  </a:lnTo>
                  <a:lnTo>
                    <a:pt x="129" y="78"/>
                  </a:lnTo>
                  <a:lnTo>
                    <a:pt x="131" y="64"/>
                  </a:lnTo>
                  <a:lnTo>
                    <a:pt x="121" y="57"/>
                  </a:lnTo>
                  <a:lnTo>
                    <a:pt x="115" y="46"/>
                  </a:lnTo>
                  <a:lnTo>
                    <a:pt x="112" y="33"/>
                  </a:lnTo>
                  <a:lnTo>
                    <a:pt x="115" y="21"/>
                  </a:lnTo>
                  <a:lnTo>
                    <a:pt x="122" y="10"/>
                  </a:lnTo>
                  <a:lnTo>
                    <a:pt x="132" y="3"/>
                  </a:lnTo>
                  <a:lnTo>
                    <a:pt x="145" y="0"/>
                  </a:lnTo>
                  <a:lnTo>
                    <a:pt x="158" y="3"/>
                  </a:lnTo>
                  <a:lnTo>
                    <a:pt x="169" y="10"/>
                  </a:lnTo>
                  <a:lnTo>
                    <a:pt x="177" y="21"/>
                  </a:lnTo>
                  <a:lnTo>
                    <a:pt x="179" y="33"/>
                  </a:lnTo>
                  <a:lnTo>
                    <a:pt x="176" y="47"/>
                  </a:lnTo>
                  <a:lnTo>
                    <a:pt x="169" y="57"/>
                  </a:lnTo>
                  <a:lnTo>
                    <a:pt x="158" y="65"/>
                  </a:lnTo>
                  <a:lnTo>
                    <a:pt x="154" y="83"/>
                  </a:lnTo>
                  <a:lnTo>
                    <a:pt x="148" y="97"/>
                  </a:lnTo>
                  <a:lnTo>
                    <a:pt x="139" y="107"/>
                  </a:lnTo>
                  <a:lnTo>
                    <a:pt x="129" y="116"/>
                  </a:lnTo>
                  <a:lnTo>
                    <a:pt x="117" y="122"/>
                  </a:lnTo>
                  <a:lnTo>
                    <a:pt x="104" y="126"/>
                  </a:lnTo>
                  <a:lnTo>
                    <a:pt x="93" y="130"/>
                  </a:lnTo>
                  <a:lnTo>
                    <a:pt x="79" y="135"/>
                  </a:lnTo>
                  <a:lnTo>
                    <a:pt x="68" y="140"/>
                  </a:lnTo>
                  <a:lnTo>
                    <a:pt x="57" y="146"/>
                  </a:lnTo>
                  <a:lnTo>
                    <a:pt x="51" y="156"/>
                  </a:lnTo>
                  <a:lnTo>
                    <a:pt x="47" y="170"/>
                  </a:lnTo>
                  <a:lnTo>
                    <a:pt x="57" y="178"/>
                  </a:lnTo>
                  <a:lnTo>
                    <a:pt x="65" y="188"/>
                  </a:lnTo>
                  <a:lnTo>
                    <a:pt x="68" y="201"/>
                  </a:lnTo>
                  <a:lnTo>
                    <a:pt x="65" y="214"/>
                  </a:lnTo>
                  <a:lnTo>
                    <a:pt x="57" y="225"/>
                  </a:lnTo>
                  <a:lnTo>
                    <a:pt x="47" y="233"/>
                  </a:lnTo>
                  <a:lnTo>
                    <a:pt x="33" y="235"/>
                  </a:lnTo>
                  <a:lnTo>
                    <a:pt x="21" y="233"/>
                  </a:lnTo>
                  <a:lnTo>
                    <a:pt x="11" y="225"/>
                  </a:lnTo>
                  <a:lnTo>
                    <a:pt x="3" y="214"/>
                  </a:lnTo>
                  <a:lnTo>
                    <a:pt x="0" y="201"/>
                  </a:lnTo>
                  <a:lnTo>
                    <a:pt x="3" y="188"/>
                  </a:lnTo>
                  <a:lnTo>
                    <a:pt x="11" y="178"/>
                  </a:lnTo>
                  <a:lnTo>
                    <a:pt x="21" y="170"/>
                  </a:lnTo>
                  <a:lnTo>
                    <a:pt x="21" y="65"/>
                  </a:lnTo>
                  <a:lnTo>
                    <a:pt x="11" y="57"/>
                  </a:lnTo>
                  <a:lnTo>
                    <a:pt x="3" y="47"/>
                  </a:lnTo>
                  <a:lnTo>
                    <a:pt x="0" y="33"/>
                  </a:lnTo>
                  <a:lnTo>
                    <a:pt x="3" y="21"/>
                  </a:lnTo>
                  <a:lnTo>
                    <a:pt x="11" y="10"/>
                  </a:lnTo>
                  <a:lnTo>
                    <a:pt x="21" y="3"/>
                  </a:lnTo>
                  <a:lnTo>
                    <a:pt x="33" y="0"/>
                  </a:lnTo>
                  <a:close/>
                </a:path>
              </a:pathLst>
            </a:custGeom>
            <a:solidFill>
              <a:srgbClr val="984C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B552"/>
                </a:solidFill>
                <a:effectLst/>
                <a:uLnTx/>
                <a:uFillTx/>
                <a:latin typeface="等线" panose="020F0502020204030204"/>
                <a:ea typeface="等线" panose="02010600030101010101" pitchFamily="2" charset="-122"/>
                <a:cs typeface="+mn-cs"/>
              </a:endParaRPr>
            </a:p>
          </p:txBody>
        </p:sp>
      </p:grpSp>
      <p:grpSp>
        <p:nvGrpSpPr>
          <p:cNvPr id="29" name="组合 28"/>
          <p:cNvGrpSpPr/>
          <p:nvPr/>
        </p:nvGrpSpPr>
        <p:grpSpPr>
          <a:xfrm>
            <a:off x="850750" y="1102424"/>
            <a:ext cx="741600" cy="741600"/>
            <a:chOff x="4971467" y="2665071"/>
            <a:chExt cx="1053296" cy="1053296"/>
          </a:xfrm>
        </p:grpSpPr>
        <p:sp>
          <p:nvSpPr>
            <p:cNvPr id="43" name="矩形 42"/>
            <p:cNvSpPr/>
            <p:nvPr/>
          </p:nvSpPr>
          <p:spPr>
            <a:xfrm>
              <a:off x="4971467" y="2665071"/>
              <a:ext cx="1053296" cy="1053296"/>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7" name="Freeform 32"/>
            <p:cNvSpPr>
              <a:spLocks noChangeAspect="1" noEditPoints="1"/>
            </p:cNvSpPr>
            <p:nvPr/>
          </p:nvSpPr>
          <p:spPr bwMode="auto">
            <a:xfrm>
              <a:off x="5314351" y="2937305"/>
              <a:ext cx="367527" cy="540000"/>
            </a:xfrm>
            <a:custGeom>
              <a:avLst/>
              <a:gdLst>
                <a:gd name="T0" fmla="*/ 136 w 179"/>
                <a:gd name="T1" fmla="*/ 212 h 263"/>
                <a:gd name="T2" fmla="*/ 127 w 179"/>
                <a:gd name="T3" fmla="*/ 224 h 263"/>
                <a:gd name="T4" fmla="*/ 128 w 179"/>
                <a:gd name="T5" fmla="*/ 239 h 263"/>
                <a:gd name="T6" fmla="*/ 141 w 179"/>
                <a:gd name="T7" fmla="*/ 248 h 263"/>
                <a:gd name="T8" fmla="*/ 155 w 179"/>
                <a:gd name="T9" fmla="*/ 245 h 263"/>
                <a:gd name="T10" fmla="*/ 164 w 179"/>
                <a:gd name="T11" fmla="*/ 234 h 263"/>
                <a:gd name="T12" fmla="*/ 162 w 179"/>
                <a:gd name="T13" fmla="*/ 220 h 263"/>
                <a:gd name="T14" fmla="*/ 151 w 179"/>
                <a:gd name="T15" fmla="*/ 211 h 263"/>
                <a:gd name="T16" fmla="*/ 141 w 179"/>
                <a:gd name="T17" fmla="*/ 113 h 263"/>
                <a:gd name="T18" fmla="*/ 128 w 179"/>
                <a:gd name="T19" fmla="*/ 122 h 263"/>
                <a:gd name="T20" fmla="*/ 127 w 179"/>
                <a:gd name="T21" fmla="*/ 136 h 263"/>
                <a:gd name="T22" fmla="*/ 136 w 179"/>
                <a:gd name="T23" fmla="*/ 148 h 263"/>
                <a:gd name="T24" fmla="*/ 151 w 179"/>
                <a:gd name="T25" fmla="*/ 150 h 263"/>
                <a:gd name="T26" fmla="*/ 162 w 179"/>
                <a:gd name="T27" fmla="*/ 141 h 263"/>
                <a:gd name="T28" fmla="*/ 164 w 179"/>
                <a:gd name="T29" fmla="*/ 126 h 263"/>
                <a:gd name="T30" fmla="*/ 155 w 179"/>
                <a:gd name="T31" fmla="*/ 115 h 263"/>
                <a:gd name="T32" fmla="*/ 34 w 179"/>
                <a:gd name="T33" fmla="*/ 14 h 263"/>
                <a:gd name="T34" fmla="*/ 20 w 179"/>
                <a:gd name="T35" fmla="*/ 21 h 263"/>
                <a:gd name="T36" fmla="*/ 14 w 179"/>
                <a:gd name="T37" fmla="*/ 33 h 263"/>
                <a:gd name="T38" fmla="*/ 20 w 179"/>
                <a:gd name="T39" fmla="*/ 47 h 263"/>
                <a:gd name="T40" fmla="*/ 34 w 179"/>
                <a:gd name="T41" fmla="*/ 54 h 263"/>
                <a:gd name="T42" fmla="*/ 47 w 179"/>
                <a:gd name="T43" fmla="*/ 47 h 263"/>
                <a:gd name="T44" fmla="*/ 53 w 179"/>
                <a:gd name="T45" fmla="*/ 33 h 263"/>
                <a:gd name="T46" fmla="*/ 47 w 179"/>
                <a:gd name="T47" fmla="*/ 21 h 263"/>
                <a:gd name="T48" fmla="*/ 34 w 179"/>
                <a:gd name="T49" fmla="*/ 14 h 263"/>
                <a:gd name="T50" fmla="*/ 57 w 179"/>
                <a:gd name="T51" fmla="*/ 10 h 263"/>
                <a:gd name="T52" fmla="*/ 65 w 179"/>
                <a:gd name="T53" fmla="*/ 47 h 263"/>
                <a:gd name="T54" fmla="*/ 47 w 179"/>
                <a:gd name="T55" fmla="*/ 97 h 263"/>
                <a:gd name="T56" fmla="*/ 52 w 179"/>
                <a:gd name="T57" fmla="*/ 112 h 263"/>
                <a:gd name="T58" fmla="*/ 114 w 179"/>
                <a:gd name="T59" fmla="*/ 118 h 263"/>
                <a:gd name="T60" fmla="*/ 146 w 179"/>
                <a:gd name="T61" fmla="*/ 98 h 263"/>
                <a:gd name="T62" fmla="*/ 176 w 179"/>
                <a:gd name="T63" fmla="*/ 118 h 263"/>
                <a:gd name="T64" fmla="*/ 169 w 179"/>
                <a:gd name="T65" fmla="*/ 155 h 263"/>
                <a:gd name="T66" fmla="*/ 132 w 179"/>
                <a:gd name="T67" fmla="*/ 163 h 263"/>
                <a:gd name="T68" fmla="*/ 68 w 179"/>
                <a:gd name="T69" fmla="*/ 145 h 263"/>
                <a:gd name="T70" fmla="*/ 47 w 179"/>
                <a:gd name="T71" fmla="*/ 195 h 263"/>
                <a:gd name="T72" fmla="*/ 52 w 179"/>
                <a:gd name="T73" fmla="*/ 210 h 263"/>
                <a:gd name="T74" fmla="*/ 114 w 179"/>
                <a:gd name="T75" fmla="*/ 216 h 263"/>
                <a:gd name="T76" fmla="*/ 146 w 179"/>
                <a:gd name="T77" fmla="*/ 196 h 263"/>
                <a:gd name="T78" fmla="*/ 176 w 179"/>
                <a:gd name="T79" fmla="*/ 216 h 263"/>
                <a:gd name="T80" fmla="*/ 169 w 179"/>
                <a:gd name="T81" fmla="*/ 253 h 263"/>
                <a:gd name="T82" fmla="*/ 132 w 179"/>
                <a:gd name="T83" fmla="*/ 261 h 263"/>
                <a:gd name="T84" fmla="*/ 68 w 179"/>
                <a:gd name="T85" fmla="*/ 243 h 263"/>
                <a:gd name="T86" fmla="*/ 32 w 179"/>
                <a:gd name="T87" fmla="*/ 225 h 263"/>
                <a:gd name="T88" fmla="*/ 20 w 179"/>
                <a:gd name="T89" fmla="*/ 195 h 263"/>
                <a:gd name="T90" fmla="*/ 2 w 179"/>
                <a:gd name="T91" fmla="*/ 47 h 263"/>
                <a:gd name="T92" fmla="*/ 10 w 179"/>
                <a:gd name="T93" fmla="*/ 1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9" h="263">
                  <a:moveTo>
                    <a:pt x="146" y="210"/>
                  </a:moveTo>
                  <a:lnTo>
                    <a:pt x="141" y="211"/>
                  </a:lnTo>
                  <a:lnTo>
                    <a:pt x="136" y="212"/>
                  </a:lnTo>
                  <a:lnTo>
                    <a:pt x="132" y="215"/>
                  </a:lnTo>
                  <a:lnTo>
                    <a:pt x="128" y="220"/>
                  </a:lnTo>
                  <a:lnTo>
                    <a:pt x="127" y="224"/>
                  </a:lnTo>
                  <a:lnTo>
                    <a:pt x="126" y="229"/>
                  </a:lnTo>
                  <a:lnTo>
                    <a:pt x="127" y="234"/>
                  </a:lnTo>
                  <a:lnTo>
                    <a:pt x="128" y="239"/>
                  </a:lnTo>
                  <a:lnTo>
                    <a:pt x="132" y="243"/>
                  </a:lnTo>
                  <a:lnTo>
                    <a:pt x="136" y="245"/>
                  </a:lnTo>
                  <a:lnTo>
                    <a:pt x="141" y="248"/>
                  </a:lnTo>
                  <a:lnTo>
                    <a:pt x="146" y="248"/>
                  </a:lnTo>
                  <a:lnTo>
                    <a:pt x="151" y="248"/>
                  </a:lnTo>
                  <a:lnTo>
                    <a:pt x="155" y="245"/>
                  </a:lnTo>
                  <a:lnTo>
                    <a:pt x="159" y="243"/>
                  </a:lnTo>
                  <a:lnTo>
                    <a:pt x="162" y="239"/>
                  </a:lnTo>
                  <a:lnTo>
                    <a:pt x="164" y="234"/>
                  </a:lnTo>
                  <a:lnTo>
                    <a:pt x="165" y="229"/>
                  </a:lnTo>
                  <a:lnTo>
                    <a:pt x="164" y="224"/>
                  </a:lnTo>
                  <a:lnTo>
                    <a:pt x="162" y="220"/>
                  </a:lnTo>
                  <a:lnTo>
                    <a:pt x="159" y="215"/>
                  </a:lnTo>
                  <a:lnTo>
                    <a:pt x="155" y="212"/>
                  </a:lnTo>
                  <a:lnTo>
                    <a:pt x="151" y="211"/>
                  </a:lnTo>
                  <a:lnTo>
                    <a:pt x="146" y="210"/>
                  </a:lnTo>
                  <a:close/>
                  <a:moveTo>
                    <a:pt x="146" y="112"/>
                  </a:moveTo>
                  <a:lnTo>
                    <a:pt x="141" y="113"/>
                  </a:lnTo>
                  <a:lnTo>
                    <a:pt x="136" y="115"/>
                  </a:lnTo>
                  <a:lnTo>
                    <a:pt x="132" y="118"/>
                  </a:lnTo>
                  <a:lnTo>
                    <a:pt x="128" y="122"/>
                  </a:lnTo>
                  <a:lnTo>
                    <a:pt x="127" y="126"/>
                  </a:lnTo>
                  <a:lnTo>
                    <a:pt x="126" y="131"/>
                  </a:lnTo>
                  <a:lnTo>
                    <a:pt x="127" y="136"/>
                  </a:lnTo>
                  <a:lnTo>
                    <a:pt x="128" y="141"/>
                  </a:lnTo>
                  <a:lnTo>
                    <a:pt x="132" y="145"/>
                  </a:lnTo>
                  <a:lnTo>
                    <a:pt x="136" y="148"/>
                  </a:lnTo>
                  <a:lnTo>
                    <a:pt x="141" y="150"/>
                  </a:lnTo>
                  <a:lnTo>
                    <a:pt x="146" y="150"/>
                  </a:lnTo>
                  <a:lnTo>
                    <a:pt x="151" y="150"/>
                  </a:lnTo>
                  <a:lnTo>
                    <a:pt x="155" y="148"/>
                  </a:lnTo>
                  <a:lnTo>
                    <a:pt x="159" y="145"/>
                  </a:lnTo>
                  <a:lnTo>
                    <a:pt x="162" y="141"/>
                  </a:lnTo>
                  <a:lnTo>
                    <a:pt x="164" y="136"/>
                  </a:lnTo>
                  <a:lnTo>
                    <a:pt x="165" y="131"/>
                  </a:lnTo>
                  <a:lnTo>
                    <a:pt x="164" y="126"/>
                  </a:lnTo>
                  <a:lnTo>
                    <a:pt x="162" y="122"/>
                  </a:lnTo>
                  <a:lnTo>
                    <a:pt x="159" y="118"/>
                  </a:lnTo>
                  <a:lnTo>
                    <a:pt x="155" y="115"/>
                  </a:lnTo>
                  <a:lnTo>
                    <a:pt x="151" y="113"/>
                  </a:lnTo>
                  <a:lnTo>
                    <a:pt x="146" y="112"/>
                  </a:lnTo>
                  <a:close/>
                  <a:moveTo>
                    <a:pt x="34" y="14"/>
                  </a:moveTo>
                  <a:lnTo>
                    <a:pt x="29" y="16"/>
                  </a:lnTo>
                  <a:lnTo>
                    <a:pt x="24" y="17"/>
                  </a:lnTo>
                  <a:lnTo>
                    <a:pt x="20" y="21"/>
                  </a:lnTo>
                  <a:lnTo>
                    <a:pt x="18" y="24"/>
                  </a:lnTo>
                  <a:lnTo>
                    <a:pt x="15" y="28"/>
                  </a:lnTo>
                  <a:lnTo>
                    <a:pt x="14" y="33"/>
                  </a:lnTo>
                  <a:lnTo>
                    <a:pt x="15" y="38"/>
                  </a:lnTo>
                  <a:lnTo>
                    <a:pt x="18" y="43"/>
                  </a:lnTo>
                  <a:lnTo>
                    <a:pt x="20" y="47"/>
                  </a:lnTo>
                  <a:lnTo>
                    <a:pt x="24" y="50"/>
                  </a:lnTo>
                  <a:lnTo>
                    <a:pt x="29" y="52"/>
                  </a:lnTo>
                  <a:lnTo>
                    <a:pt x="34" y="54"/>
                  </a:lnTo>
                  <a:lnTo>
                    <a:pt x="39" y="52"/>
                  </a:lnTo>
                  <a:lnTo>
                    <a:pt x="43" y="50"/>
                  </a:lnTo>
                  <a:lnTo>
                    <a:pt x="47" y="47"/>
                  </a:lnTo>
                  <a:lnTo>
                    <a:pt x="51" y="43"/>
                  </a:lnTo>
                  <a:lnTo>
                    <a:pt x="52" y="38"/>
                  </a:lnTo>
                  <a:lnTo>
                    <a:pt x="53" y="33"/>
                  </a:lnTo>
                  <a:lnTo>
                    <a:pt x="52" y="28"/>
                  </a:lnTo>
                  <a:lnTo>
                    <a:pt x="51" y="24"/>
                  </a:lnTo>
                  <a:lnTo>
                    <a:pt x="47" y="21"/>
                  </a:lnTo>
                  <a:lnTo>
                    <a:pt x="43" y="17"/>
                  </a:lnTo>
                  <a:lnTo>
                    <a:pt x="39" y="16"/>
                  </a:lnTo>
                  <a:lnTo>
                    <a:pt x="34" y="14"/>
                  </a:lnTo>
                  <a:close/>
                  <a:moveTo>
                    <a:pt x="34" y="0"/>
                  </a:moveTo>
                  <a:lnTo>
                    <a:pt x="47" y="3"/>
                  </a:lnTo>
                  <a:lnTo>
                    <a:pt x="57" y="10"/>
                  </a:lnTo>
                  <a:lnTo>
                    <a:pt x="65" y="21"/>
                  </a:lnTo>
                  <a:lnTo>
                    <a:pt x="67" y="33"/>
                  </a:lnTo>
                  <a:lnTo>
                    <a:pt x="65" y="47"/>
                  </a:lnTo>
                  <a:lnTo>
                    <a:pt x="57" y="57"/>
                  </a:lnTo>
                  <a:lnTo>
                    <a:pt x="47" y="65"/>
                  </a:lnTo>
                  <a:lnTo>
                    <a:pt x="47" y="97"/>
                  </a:lnTo>
                  <a:lnTo>
                    <a:pt x="47" y="101"/>
                  </a:lnTo>
                  <a:lnTo>
                    <a:pt x="49" y="106"/>
                  </a:lnTo>
                  <a:lnTo>
                    <a:pt x="52" y="112"/>
                  </a:lnTo>
                  <a:lnTo>
                    <a:pt x="58" y="116"/>
                  </a:lnTo>
                  <a:lnTo>
                    <a:pt x="68" y="118"/>
                  </a:lnTo>
                  <a:lnTo>
                    <a:pt x="114" y="118"/>
                  </a:lnTo>
                  <a:lnTo>
                    <a:pt x="122" y="108"/>
                  </a:lnTo>
                  <a:lnTo>
                    <a:pt x="132" y="101"/>
                  </a:lnTo>
                  <a:lnTo>
                    <a:pt x="146" y="98"/>
                  </a:lnTo>
                  <a:lnTo>
                    <a:pt x="159" y="101"/>
                  </a:lnTo>
                  <a:lnTo>
                    <a:pt x="169" y="108"/>
                  </a:lnTo>
                  <a:lnTo>
                    <a:pt x="176" y="118"/>
                  </a:lnTo>
                  <a:lnTo>
                    <a:pt x="179" y="131"/>
                  </a:lnTo>
                  <a:lnTo>
                    <a:pt x="176" y="145"/>
                  </a:lnTo>
                  <a:lnTo>
                    <a:pt x="169" y="155"/>
                  </a:lnTo>
                  <a:lnTo>
                    <a:pt x="159" y="163"/>
                  </a:lnTo>
                  <a:lnTo>
                    <a:pt x="146" y="165"/>
                  </a:lnTo>
                  <a:lnTo>
                    <a:pt x="132" y="163"/>
                  </a:lnTo>
                  <a:lnTo>
                    <a:pt x="122" y="155"/>
                  </a:lnTo>
                  <a:lnTo>
                    <a:pt x="114" y="145"/>
                  </a:lnTo>
                  <a:lnTo>
                    <a:pt x="68" y="145"/>
                  </a:lnTo>
                  <a:lnTo>
                    <a:pt x="57" y="144"/>
                  </a:lnTo>
                  <a:lnTo>
                    <a:pt x="47" y="140"/>
                  </a:lnTo>
                  <a:lnTo>
                    <a:pt x="47" y="195"/>
                  </a:lnTo>
                  <a:lnTo>
                    <a:pt x="47" y="198"/>
                  </a:lnTo>
                  <a:lnTo>
                    <a:pt x="49" y="203"/>
                  </a:lnTo>
                  <a:lnTo>
                    <a:pt x="52" y="210"/>
                  </a:lnTo>
                  <a:lnTo>
                    <a:pt x="58" y="214"/>
                  </a:lnTo>
                  <a:lnTo>
                    <a:pt x="68" y="216"/>
                  </a:lnTo>
                  <a:lnTo>
                    <a:pt x="114" y="216"/>
                  </a:lnTo>
                  <a:lnTo>
                    <a:pt x="122" y="205"/>
                  </a:lnTo>
                  <a:lnTo>
                    <a:pt x="132" y="198"/>
                  </a:lnTo>
                  <a:lnTo>
                    <a:pt x="146" y="196"/>
                  </a:lnTo>
                  <a:lnTo>
                    <a:pt x="159" y="198"/>
                  </a:lnTo>
                  <a:lnTo>
                    <a:pt x="169" y="206"/>
                  </a:lnTo>
                  <a:lnTo>
                    <a:pt x="176" y="216"/>
                  </a:lnTo>
                  <a:lnTo>
                    <a:pt x="179" y="229"/>
                  </a:lnTo>
                  <a:lnTo>
                    <a:pt x="176" y="242"/>
                  </a:lnTo>
                  <a:lnTo>
                    <a:pt x="169" y="253"/>
                  </a:lnTo>
                  <a:lnTo>
                    <a:pt x="159" y="259"/>
                  </a:lnTo>
                  <a:lnTo>
                    <a:pt x="146" y="263"/>
                  </a:lnTo>
                  <a:lnTo>
                    <a:pt x="132" y="261"/>
                  </a:lnTo>
                  <a:lnTo>
                    <a:pt x="122" y="253"/>
                  </a:lnTo>
                  <a:lnTo>
                    <a:pt x="114" y="243"/>
                  </a:lnTo>
                  <a:lnTo>
                    <a:pt x="68" y="243"/>
                  </a:lnTo>
                  <a:lnTo>
                    <a:pt x="53" y="240"/>
                  </a:lnTo>
                  <a:lnTo>
                    <a:pt x="40" y="234"/>
                  </a:lnTo>
                  <a:lnTo>
                    <a:pt x="32" y="225"/>
                  </a:lnTo>
                  <a:lnTo>
                    <a:pt x="25" y="215"/>
                  </a:lnTo>
                  <a:lnTo>
                    <a:pt x="21" y="205"/>
                  </a:lnTo>
                  <a:lnTo>
                    <a:pt x="20" y="195"/>
                  </a:lnTo>
                  <a:lnTo>
                    <a:pt x="20" y="65"/>
                  </a:lnTo>
                  <a:lnTo>
                    <a:pt x="10" y="57"/>
                  </a:lnTo>
                  <a:lnTo>
                    <a:pt x="2" y="47"/>
                  </a:lnTo>
                  <a:lnTo>
                    <a:pt x="0" y="33"/>
                  </a:lnTo>
                  <a:lnTo>
                    <a:pt x="2" y="21"/>
                  </a:lnTo>
                  <a:lnTo>
                    <a:pt x="10" y="10"/>
                  </a:lnTo>
                  <a:lnTo>
                    <a:pt x="20" y="3"/>
                  </a:lnTo>
                  <a:lnTo>
                    <a:pt x="34" y="0"/>
                  </a:lnTo>
                  <a:close/>
                </a:path>
              </a:pathLst>
            </a:custGeom>
            <a:solidFill>
              <a:srgbClr val="E5B3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48" name="组合 47"/>
          <p:cNvGrpSpPr/>
          <p:nvPr/>
        </p:nvGrpSpPr>
        <p:grpSpPr>
          <a:xfrm>
            <a:off x="838906" y="3439786"/>
            <a:ext cx="741600" cy="741600"/>
            <a:chOff x="4971467" y="3776242"/>
            <a:chExt cx="1053296" cy="1053296"/>
          </a:xfrm>
        </p:grpSpPr>
        <p:sp>
          <p:nvSpPr>
            <p:cNvPr id="49" name="矩形 48"/>
            <p:cNvSpPr/>
            <p:nvPr/>
          </p:nvSpPr>
          <p:spPr>
            <a:xfrm>
              <a:off x="4971467" y="3776242"/>
              <a:ext cx="1053296" cy="1053296"/>
            </a:xfrm>
            <a:prstGeom prst="rect">
              <a:avLst/>
            </a:prstGeom>
            <a:solidFill>
              <a:srgbClr val="E7B552"/>
            </a:solidFill>
            <a:ln w="19050">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0" name="Freeform 33"/>
            <p:cNvSpPr>
              <a:spLocks noChangeAspect="1" noEditPoints="1"/>
            </p:cNvSpPr>
            <p:nvPr/>
          </p:nvSpPr>
          <p:spPr bwMode="auto">
            <a:xfrm>
              <a:off x="5421135" y="4082459"/>
              <a:ext cx="153957" cy="540000"/>
            </a:xfrm>
            <a:custGeom>
              <a:avLst/>
              <a:gdLst>
                <a:gd name="T0" fmla="*/ 28 w 67"/>
                <a:gd name="T1" fmla="*/ 183 h 235"/>
                <a:gd name="T2" fmla="*/ 20 w 67"/>
                <a:gd name="T3" fmla="*/ 187 h 235"/>
                <a:gd name="T4" fmla="*/ 15 w 67"/>
                <a:gd name="T5" fmla="*/ 196 h 235"/>
                <a:gd name="T6" fmla="*/ 15 w 67"/>
                <a:gd name="T7" fmla="*/ 206 h 235"/>
                <a:gd name="T8" fmla="*/ 20 w 67"/>
                <a:gd name="T9" fmla="*/ 215 h 235"/>
                <a:gd name="T10" fmla="*/ 28 w 67"/>
                <a:gd name="T11" fmla="*/ 220 h 235"/>
                <a:gd name="T12" fmla="*/ 38 w 67"/>
                <a:gd name="T13" fmla="*/ 220 h 235"/>
                <a:gd name="T14" fmla="*/ 47 w 67"/>
                <a:gd name="T15" fmla="*/ 215 h 235"/>
                <a:gd name="T16" fmla="*/ 52 w 67"/>
                <a:gd name="T17" fmla="*/ 206 h 235"/>
                <a:gd name="T18" fmla="*/ 52 w 67"/>
                <a:gd name="T19" fmla="*/ 196 h 235"/>
                <a:gd name="T20" fmla="*/ 47 w 67"/>
                <a:gd name="T21" fmla="*/ 187 h 235"/>
                <a:gd name="T22" fmla="*/ 38 w 67"/>
                <a:gd name="T23" fmla="*/ 183 h 235"/>
                <a:gd name="T24" fmla="*/ 33 w 67"/>
                <a:gd name="T25" fmla="*/ 14 h 235"/>
                <a:gd name="T26" fmla="*/ 24 w 67"/>
                <a:gd name="T27" fmla="*/ 17 h 235"/>
                <a:gd name="T28" fmla="*/ 17 w 67"/>
                <a:gd name="T29" fmla="*/ 24 h 235"/>
                <a:gd name="T30" fmla="*/ 14 w 67"/>
                <a:gd name="T31" fmla="*/ 33 h 235"/>
                <a:gd name="T32" fmla="*/ 17 w 67"/>
                <a:gd name="T33" fmla="*/ 43 h 235"/>
                <a:gd name="T34" fmla="*/ 24 w 67"/>
                <a:gd name="T35" fmla="*/ 50 h 235"/>
                <a:gd name="T36" fmla="*/ 33 w 67"/>
                <a:gd name="T37" fmla="*/ 54 h 235"/>
                <a:gd name="T38" fmla="*/ 43 w 67"/>
                <a:gd name="T39" fmla="*/ 50 h 235"/>
                <a:gd name="T40" fmla="*/ 51 w 67"/>
                <a:gd name="T41" fmla="*/ 43 h 235"/>
                <a:gd name="T42" fmla="*/ 53 w 67"/>
                <a:gd name="T43" fmla="*/ 33 h 235"/>
                <a:gd name="T44" fmla="*/ 51 w 67"/>
                <a:gd name="T45" fmla="*/ 24 h 235"/>
                <a:gd name="T46" fmla="*/ 43 w 67"/>
                <a:gd name="T47" fmla="*/ 17 h 235"/>
                <a:gd name="T48" fmla="*/ 33 w 67"/>
                <a:gd name="T49" fmla="*/ 14 h 235"/>
                <a:gd name="T50" fmla="*/ 47 w 67"/>
                <a:gd name="T51" fmla="*/ 3 h 235"/>
                <a:gd name="T52" fmla="*/ 65 w 67"/>
                <a:gd name="T53" fmla="*/ 21 h 235"/>
                <a:gd name="T54" fmla="*/ 65 w 67"/>
                <a:gd name="T55" fmla="*/ 47 h 235"/>
                <a:gd name="T56" fmla="*/ 47 w 67"/>
                <a:gd name="T57" fmla="*/ 65 h 235"/>
                <a:gd name="T58" fmla="*/ 57 w 67"/>
                <a:gd name="T59" fmla="*/ 178 h 235"/>
                <a:gd name="T60" fmla="*/ 67 w 67"/>
                <a:gd name="T61" fmla="*/ 201 h 235"/>
                <a:gd name="T62" fmla="*/ 57 w 67"/>
                <a:gd name="T63" fmla="*/ 225 h 235"/>
                <a:gd name="T64" fmla="*/ 33 w 67"/>
                <a:gd name="T65" fmla="*/ 235 h 235"/>
                <a:gd name="T66" fmla="*/ 10 w 67"/>
                <a:gd name="T67" fmla="*/ 225 h 235"/>
                <a:gd name="T68" fmla="*/ 0 w 67"/>
                <a:gd name="T69" fmla="*/ 201 h 235"/>
                <a:gd name="T70" fmla="*/ 10 w 67"/>
                <a:gd name="T71" fmla="*/ 178 h 235"/>
                <a:gd name="T72" fmla="*/ 20 w 67"/>
                <a:gd name="T73" fmla="*/ 65 h 235"/>
                <a:gd name="T74" fmla="*/ 3 w 67"/>
                <a:gd name="T75" fmla="*/ 47 h 235"/>
                <a:gd name="T76" fmla="*/ 3 w 67"/>
                <a:gd name="T77" fmla="*/ 21 h 235"/>
                <a:gd name="T78" fmla="*/ 20 w 67"/>
                <a:gd name="T79" fmla="*/ 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7" h="235">
                  <a:moveTo>
                    <a:pt x="33" y="182"/>
                  </a:moveTo>
                  <a:lnTo>
                    <a:pt x="28" y="183"/>
                  </a:lnTo>
                  <a:lnTo>
                    <a:pt x="24" y="184"/>
                  </a:lnTo>
                  <a:lnTo>
                    <a:pt x="20" y="187"/>
                  </a:lnTo>
                  <a:lnTo>
                    <a:pt x="17" y="192"/>
                  </a:lnTo>
                  <a:lnTo>
                    <a:pt x="15" y="196"/>
                  </a:lnTo>
                  <a:lnTo>
                    <a:pt x="14" y="201"/>
                  </a:lnTo>
                  <a:lnTo>
                    <a:pt x="15" y="206"/>
                  </a:lnTo>
                  <a:lnTo>
                    <a:pt x="17" y="211"/>
                  </a:lnTo>
                  <a:lnTo>
                    <a:pt x="20" y="215"/>
                  </a:lnTo>
                  <a:lnTo>
                    <a:pt x="24" y="217"/>
                  </a:lnTo>
                  <a:lnTo>
                    <a:pt x="28" y="220"/>
                  </a:lnTo>
                  <a:lnTo>
                    <a:pt x="33" y="220"/>
                  </a:lnTo>
                  <a:lnTo>
                    <a:pt x="38" y="220"/>
                  </a:lnTo>
                  <a:lnTo>
                    <a:pt x="43" y="217"/>
                  </a:lnTo>
                  <a:lnTo>
                    <a:pt x="47" y="215"/>
                  </a:lnTo>
                  <a:lnTo>
                    <a:pt x="51" y="211"/>
                  </a:lnTo>
                  <a:lnTo>
                    <a:pt x="52" y="206"/>
                  </a:lnTo>
                  <a:lnTo>
                    <a:pt x="53" y="201"/>
                  </a:lnTo>
                  <a:lnTo>
                    <a:pt x="52" y="196"/>
                  </a:lnTo>
                  <a:lnTo>
                    <a:pt x="51" y="192"/>
                  </a:lnTo>
                  <a:lnTo>
                    <a:pt x="47" y="187"/>
                  </a:lnTo>
                  <a:lnTo>
                    <a:pt x="43" y="184"/>
                  </a:lnTo>
                  <a:lnTo>
                    <a:pt x="38" y="183"/>
                  </a:lnTo>
                  <a:lnTo>
                    <a:pt x="33" y="182"/>
                  </a:lnTo>
                  <a:close/>
                  <a:moveTo>
                    <a:pt x="33" y="14"/>
                  </a:moveTo>
                  <a:lnTo>
                    <a:pt x="28" y="16"/>
                  </a:lnTo>
                  <a:lnTo>
                    <a:pt x="24" y="17"/>
                  </a:lnTo>
                  <a:lnTo>
                    <a:pt x="20" y="21"/>
                  </a:lnTo>
                  <a:lnTo>
                    <a:pt x="17" y="24"/>
                  </a:lnTo>
                  <a:lnTo>
                    <a:pt x="15" y="28"/>
                  </a:lnTo>
                  <a:lnTo>
                    <a:pt x="14" y="33"/>
                  </a:lnTo>
                  <a:lnTo>
                    <a:pt x="15" y="38"/>
                  </a:lnTo>
                  <a:lnTo>
                    <a:pt x="17" y="43"/>
                  </a:lnTo>
                  <a:lnTo>
                    <a:pt x="20" y="47"/>
                  </a:lnTo>
                  <a:lnTo>
                    <a:pt x="24" y="50"/>
                  </a:lnTo>
                  <a:lnTo>
                    <a:pt x="28" y="52"/>
                  </a:lnTo>
                  <a:lnTo>
                    <a:pt x="33" y="54"/>
                  </a:lnTo>
                  <a:lnTo>
                    <a:pt x="38" y="52"/>
                  </a:lnTo>
                  <a:lnTo>
                    <a:pt x="43" y="50"/>
                  </a:lnTo>
                  <a:lnTo>
                    <a:pt x="47" y="47"/>
                  </a:lnTo>
                  <a:lnTo>
                    <a:pt x="51" y="43"/>
                  </a:lnTo>
                  <a:lnTo>
                    <a:pt x="52" y="38"/>
                  </a:lnTo>
                  <a:lnTo>
                    <a:pt x="53" y="33"/>
                  </a:lnTo>
                  <a:lnTo>
                    <a:pt x="52" y="28"/>
                  </a:lnTo>
                  <a:lnTo>
                    <a:pt x="51" y="24"/>
                  </a:lnTo>
                  <a:lnTo>
                    <a:pt x="47" y="21"/>
                  </a:lnTo>
                  <a:lnTo>
                    <a:pt x="43" y="17"/>
                  </a:lnTo>
                  <a:lnTo>
                    <a:pt x="38" y="16"/>
                  </a:lnTo>
                  <a:lnTo>
                    <a:pt x="33" y="14"/>
                  </a:lnTo>
                  <a:close/>
                  <a:moveTo>
                    <a:pt x="33" y="0"/>
                  </a:moveTo>
                  <a:lnTo>
                    <a:pt x="47" y="3"/>
                  </a:lnTo>
                  <a:lnTo>
                    <a:pt x="57" y="10"/>
                  </a:lnTo>
                  <a:lnTo>
                    <a:pt x="65" y="21"/>
                  </a:lnTo>
                  <a:lnTo>
                    <a:pt x="67" y="33"/>
                  </a:lnTo>
                  <a:lnTo>
                    <a:pt x="65" y="47"/>
                  </a:lnTo>
                  <a:lnTo>
                    <a:pt x="57" y="57"/>
                  </a:lnTo>
                  <a:lnTo>
                    <a:pt x="47" y="65"/>
                  </a:lnTo>
                  <a:lnTo>
                    <a:pt x="47" y="170"/>
                  </a:lnTo>
                  <a:lnTo>
                    <a:pt x="57" y="178"/>
                  </a:lnTo>
                  <a:lnTo>
                    <a:pt x="65" y="188"/>
                  </a:lnTo>
                  <a:lnTo>
                    <a:pt x="67" y="201"/>
                  </a:lnTo>
                  <a:lnTo>
                    <a:pt x="65" y="214"/>
                  </a:lnTo>
                  <a:lnTo>
                    <a:pt x="57" y="225"/>
                  </a:lnTo>
                  <a:lnTo>
                    <a:pt x="47" y="233"/>
                  </a:lnTo>
                  <a:lnTo>
                    <a:pt x="33" y="235"/>
                  </a:lnTo>
                  <a:lnTo>
                    <a:pt x="20" y="233"/>
                  </a:lnTo>
                  <a:lnTo>
                    <a:pt x="10" y="225"/>
                  </a:lnTo>
                  <a:lnTo>
                    <a:pt x="3" y="214"/>
                  </a:lnTo>
                  <a:lnTo>
                    <a:pt x="0" y="201"/>
                  </a:lnTo>
                  <a:lnTo>
                    <a:pt x="3" y="188"/>
                  </a:lnTo>
                  <a:lnTo>
                    <a:pt x="10" y="178"/>
                  </a:lnTo>
                  <a:lnTo>
                    <a:pt x="20" y="170"/>
                  </a:lnTo>
                  <a:lnTo>
                    <a:pt x="20" y="65"/>
                  </a:lnTo>
                  <a:lnTo>
                    <a:pt x="10" y="57"/>
                  </a:lnTo>
                  <a:lnTo>
                    <a:pt x="3" y="47"/>
                  </a:lnTo>
                  <a:lnTo>
                    <a:pt x="0" y="33"/>
                  </a:lnTo>
                  <a:lnTo>
                    <a:pt x="3" y="21"/>
                  </a:lnTo>
                  <a:lnTo>
                    <a:pt x="10" y="10"/>
                  </a:lnTo>
                  <a:lnTo>
                    <a:pt x="20" y="3"/>
                  </a:lnTo>
                  <a:lnTo>
                    <a:pt x="33" y="0"/>
                  </a:lnTo>
                  <a:close/>
                </a:path>
              </a:pathLst>
            </a:custGeom>
            <a:solidFill>
              <a:srgbClr val="984C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aphicFrame>
        <p:nvGraphicFramePr>
          <p:cNvPr id="18" name="表格 17">
            <a:extLst>
              <a:ext uri="{FF2B5EF4-FFF2-40B4-BE49-F238E27FC236}">
                <a16:creationId xmlns:a16="http://schemas.microsoft.com/office/drawing/2014/main" id="{7CDB0881-7F9D-42D0-ABC5-8C67D81C2DFD}"/>
              </a:ext>
            </a:extLst>
          </p:cNvPr>
          <p:cNvGraphicFramePr>
            <a:graphicFrameLocks noGrp="1"/>
          </p:cNvGraphicFramePr>
          <p:nvPr>
            <p:extLst/>
          </p:nvPr>
        </p:nvGraphicFramePr>
        <p:xfrm>
          <a:off x="1854535" y="912954"/>
          <a:ext cx="10090017" cy="5838536"/>
        </p:xfrm>
        <a:graphic>
          <a:graphicData uri="http://schemas.openxmlformats.org/drawingml/2006/table">
            <a:tbl>
              <a:tblPr firstRow="1" firstCol="1" bandRow="1">
                <a:tableStyleId>{5C22544A-7EE6-4342-B048-85BDC9FD1C3A}</a:tableStyleId>
              </a:tblPr>
              <a:tblGrid>
                <a:gridCol w="2127380">
                  <a:extLst>
                    <a:ext uri="{9D8B030D-6E8A-4147-A177-3AD203B41FA5}">
                      <a16:colId xmlns:a16="http://schemas.microsoft.com/office/drawing/2014/main" val="2808739284"/>
                    </a:ext>
                  </a:extLst>
                </a:gridCol>
                <a:gridCol w="1073020">
                  <a:extLst>
                    <a:ext uri="{9D8B030D-6E8A-4147-A177-3AD203B41FA5}">
                      <a16:colId xmlns:a16="http://schemas.microsoft.com/office/drawing/2014/main" val="2776556068"/>
                    </a:ext>
                  </a:extLst>
                </a:gridCol>
                <a:gridCol w="2154796">
                  <a:extLst>
                    <a:ext uri="{9D8B030D-6E8A-4147-A177-3AD203B41FA5}">
                      <a16:colId xmlns:a16="http://schemas.microsoft.com/office/drawing/2014/main" val="3456316065"/>
                    </a:ext>
                  </a:extLst>
                </a:gridCol>
                <a:gridCol w="3178484">
                  <a:extLst>
                    <a:ext uri="{9D8B030D-6E8A-4147-A177-3AD203B41FA5}">
                      <a16:colId xmlns:a16="http://schemas.microsoft.com/office/drawing/2014/main" val="2310477417"/>
                    </a:ext>
                  </a:extLst>
                </a:gridCol>
                <a:gridCol w="1556337">
                  <a:extLst>
                    <a:ext uri="{9D8B030D-6E8A-4147-A177-3AD203B41FA5}">
                      <a16:colId xmlns:a16="http://schemas.microsoft.com/office/drawing/2014/main" val="2344694227"/>
                    </a:ext>
                  </a:extLst>
                </a:gridCol>
              </a:tblGrid>
              <a:tr h="516025">
                <a:tc>
                  <a:txBody>
                    <a:bodyPr/>
                    <a:lstStyle/>
                    <a:p>
                      <a:pPr algn="ctr">
                        <a:spcAft>
                          <a:spcPts val="0"/>
                        </a:spcAft>
                      </a:pPr>
                      <a:r>
                        <a:rPr lang="en-US" sz="1800" kern="100" dirty="0">
                          <a:solidFill>
                            <a:srgbClr val="A95852"/>
                          </a:solidFill>
                          <a:effectLst/>
                        </a:rPr>
                        <a:t>Test </a:t>
                      </a:r>
                      <a:r>
                        <a:rPr lang="en-US" sz="1800" kern="100" dirty="0" err="1">
                          <a:solidFill>
                            <a:srgbClr val="A95852"/>
                          </a:solidFill>
                          <a:effectLst/>
                        </a:rPr>
                        <a:t>Descripion</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800" kern="100" dirty="0">
                          <a:solidFill>
                            <a:srgbClr val="A95852"/>
                          </a:solidFill>
                          <a:effectLst/>
                        </a:rPr>
                        <a:t>Category</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800" kern="100" dirty="0">
                          <a:solidFill>
                            <a:srgbClr val="A95852"/>
                          </a:solidFill>
                          <a:effectLst/>
                        </a:rPr>
                        <a:t>Possible test case</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800" kern="100" dirty="0">
                          <a:solidFill>
                            <a:srgbClr val="A95852"/>
                          </a:solidFill>
                          <a:effectLst/>
                        </a:rPr>
                        <a:t>Expected result</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800" kern="100" dirty="0">
                          <a:solidFill>
                            <a:srgbClr val="A95852"/>
                          </a:solidFill>
                          <a:effectLst/>
                        </a:rPr>
                        <a:t>Owner</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extLst>
                  <a:ext uri="{0D108BD9-81ED-4DB2-BD59-A6C34878D82A}">
                    <a16:rowId xmlns:a16="http://schemas.microsoft.com/office/drawing/2014/main" val="448554999"/>
                  </a:ext>
                </a:extLst>
              </a:tr>
              <a:tr h="1055311">
                <a:tc>
                  <a:txBody>
                    <a:bodyPr/>
                    <a:lstStyle/>
                    <a:p>
                      <a:pPr algn="ctr">
                        <a:spcAft>
                          <a:spcPts val="0"/>
                        </a:spcAft>
                      </a:pPr>
                      <a:r>
                        <a:rPr lang="en-US" sz="1400" kern="100" dirty="0">
                          <a:solidFill>
                            <a:srgbClr val="A95852"/>
                          </a:solidFill>
                          <a:effectLst/>
                          <a:latin typeface="+mn-lt"/>
                          <a:ea typeface="等线" panose="02010600030101010101" pitchFamily="2" charset="-122"/>
                          <a:cs typeface="Times New Roman" panose="02020603050405020304" pitchFamily="18" charset="0"/>
                        </a:rPr>
                        <a:t>Clicking on the ‘purchase’ button to see if it will change to the ticket purchasing page</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latin typeface="+mn-lt"/>
                          <a:ea typeface="等线" panose="02010600030101010101" pitchFamily="2" charset="-122"/>
                          <a:cs typeface="Times New Roman" panose="02020603050405020304" pitchFamily="18" charset="0"/>
                        </a:rPr>
                        <a:t>Unit Testing</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dirty="0">
                          <a:solidFill>
                            <a:srgbClr val="A95852"/>
                          </a:solidFill>
                          <a:effectLst/>
                          <a:latin typeface="+mn-lt"/>
                          <a:ea typeface="等线" panose="02010600030101010101" pitchFamily="2" charset="-122"/>
                          <a:cs typeface="Times New Roman" panose="02020603050405020304" pitchFamily="18" charset="0"/>
                        </a:rPr>
                        <a:t>Click on the purchase button on the main page or in the user account page.</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l">
                        <a:spcAft>
                          <a:spcPts val="0"/>
                        </a:spcAft>
                      </a:pPr>
                      <a:r>
                        <a:rPr lang="en-US" sz="1400" kern="100" dirty="0">
                          <a:solidFill>
                            <a:srgbClr val="A95852"/>
                          </a:solidFill>
                          <a:effectLst/>
                          <a:latin typeface="+mn-lt"/>
                          <a:ea typeface="等线" panose="02010600030101010101" pitchFamily="2" charset="-122"/>
                          <a:cs typeface="Times New Roman" panose="02020603050405020304" pitchFamily="18" charset="0"/>
                        </a:rPr>
                        <a:t>The page should be changed to the ticket purchase page. If the user has not logged in yet, the system should remind the user to login first.</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Qian Fang,</a:t>
                      </a:r>
                      <a:endParaRPr lang="zh-CN" sz="1400" kern="100">
                        <a:solidFill>
                          <a:srgbClr val="A95852"/>
                        </a:solidFill>
                        <a:effectLst/>
                        <a:latin typeface="+mn-lt"/>
                        <a:ea typeface="等线" panose="02010600030101010101" pitchFamily="2" charset="-122"/>
                        <a:cs typeface="Times New Roman" panose="02020603050405020304" pitchFamily="18" charset="0"/>
                      </a:endParaRPr>
                    </a:p>
                    <a:p>
                      <a:pPr algn="ctr">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Yan Su</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extLst>
                  <a:ext uri="{0D108BD9-81ED-4DB2-BD59-A6C34878D82A}">
                    <a16:rowId xmlns:a16="http://schemas.microsoft.com/office/drawing/2014/main" val="341104119"/>
                  </a:ext>
                </a:extLst>
              </a:tr>
              <a:tr h="785470">
                <a:tc>
                  <a:txBody>
                    <a:bodyPr/>
                    <a:lstStyle/>
                    <a:p>
                      <a:pPr algn="ctr">
                        <a:spcAft>
                          <a:spcPts val="0"/>
                        </a:spcAft>
                      </a:pPr>
                      <a:r>
                        <a:rPr lang="en-US" sz="1400" kern="100" dirty="0">
                          <a:solidFill>
                            <a:srgbClr val="A95852"/>
                          </a:solidFill>
                          <a:effectLst/>
                          <a:latin typeface="+mn-lt"/>
                          <a:ea typeface="等线" panose="02010600030101010101" pitchFamily="2" charset="-122"/>
                          <a:cs typeface="Times New Roman" panose="02020603050405020304" pitchFamily="18" charset="0"/>
                        </a:rPr>
                        <a:t>Checking if the system can get the correct user bank account information.</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latin typeface="+mn-lt"/>
                          <a:ea typeface="等线" panose="02010600030101010101" pitchFamily="2" charset="-122"/>
                          <a:cs typeface="Times New Roman" panose="02020603050405020304" pitchFamily="18" charset="0"/>
                        </a:rPr>
                        <a:t>Unit Testing</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dirty="0">
                          <a:solidFill>
                            <a:srgbClr val="A95852"/>
                          </a:solidFill>
                          <a:effectLst/>
                          <a:latin typeface="+mn-lt"/>
                          <a:ea typeface="等线" panose="02010600030101010101" pitchFamily="2" charset="-122"/>
                          <a:cs typeface="Times New Roman" panose="02020603050405020304" pitchFamily="18" charset="0"/>
                        </a:rPr>
                        <a:t>Send some specific users’ account the server to acquire the corresponding bank account information.</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l">
                        <a:spcAft>
                          <a:spcPts val="0"/>
                        </a:spcAft>
                      </a:pPr>
                      <a:r>
                        <a:rPr lang="en-US" sz="1400" kern="100" dirty="0">
                          <a:solidFill>
                            <a:srgbClr val="A95852"/>
                          </a:solidFill>
                          <a:effectLst/>
                          <a:latin typeface="+mn-lt"/>
                          <a:ea typeface="等线" panose="02010600030101010101" pitchFamily="2" charset="-122"/>
                          <a:cs typeface="Times New Roman" panose="02020603050405020304" pitchFamily="18" charset="0"/>
                        </a:rPr>
                        <a:t>If the user has already registered his bank account in the database, the server should send back the information in the database. If not, the server should send a message to tell the front-end that there is no matching information.</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err="1">
                          <a:solidFill>
                            <a:srgbClr val="A95852"/>
                          </a:solidFill>
                          <a:effectLst/>
                          <a:latin typeface="+mn-lt"/>
                          <a:ea typeface="等线" panose="02010600030101010101" pitchFamily="2" charset="-122"/>
                          <a:cs typeface="Times New Roman" panose="02020603050405020304" pitchFamily="18" charset="0"/>
                        </a:rPr>
                        <a:t>Zhongyu</a:t>
                      </a:r>
                      <a:r>
                        <a:rPr lang="en-US" sz="1400" kern="100" dirty="0">
                          <a:solidFill>
                            <a:srgbClr val="A95852"/>
                          </a:solidFill>
                          <a:effectLst/>
                          <a:latin typeface="+mn-lt"/>
                          <a:ea typeface="等线" panose="02010600030101010101" pitchFamily="2" charset="-122"/>
                          <a:cs typeface="Times New Roman" panose="02020603050405020304" pitchFamily="18" charset="0"/>
                        </a:rPr>
                        <a:t> Li, You </a:t>
                      </a:r>
                      <a:r>
                        <a:rPr lang="en-US" sz="1400" kern="100" dirty="0" err="1">
                          <a:solidFill>
                            <a:srgbClr val="A95852"/>
                          </a:solidFill>
                          <a:effectLst/>
                          <a:latin typeface="+mn-lt"/>
                          <a:ea typeface="等线" panose="02010600030101010101" pitchFamily="2" charset="-122"/>
                          <a:cs typeface="Times New Roman" panose="02020603050405020304" pitchFamily="18" charset="0"/>
                        </a:rPr>
                        <a:t>Lyu</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extLst>
                  <a:ext uri="{0D108BD9-81ED-4DB2-BD59-A6C34878D82A}">
                    <a16:rowId xmlns:a16="http://schemas.microsoft.com/office/drawing/2014/main" val="1739898004"/>
                  </a:ext>
                </a:extLst>
              </a:tr>
              <a:tr h="814084">
                <a:tc>
                  <a:txBody>
                    <a:bodyPr/>
                    <a:lstStyle/>
                    <a:p>
                      <a:pPr algn="ctr">
                        <a:spcAft>
                          <a:spcPts val="0"/>
                        </a:spcAft>
                      </a:pPr>
                      <a:r>
                        <a:rPr lang="en-US" sz="1400" kern="100" dirty="0">
                          <a:solidFill>
                            <a:srgbClr val="A95852"/>
                          </a:solidFill>
                          <a:effectLst/>
                          <a:latin typeface="+mn-lt"/>
                          <a:ea typeface="等线" panose="02010600030101010101" pitchFamily="2" charset="-122"/>
                          <a:cs typeface="Times New Roman" panose="02020603050405020304" pitchFamily="18" charset="0"/>
                        </a:rPr>
                        <a:t>Checking if the rolling part of the ticket purchasing page works correctly</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Unit Testing </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Roll up and down on the rolling part of the ticket purchasing page to check if it will perform well.</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The page will roll up and down for the users to scan all the available tickets and corresponding exhibitions.</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Zhongyu Li, Rongsheng Zhang</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extLst>
                  <a:ext uri="{0D108BD9-81ED-4DB2-BD59-A6C34878D82A}">
                    <a16:rowId xmlns:a16="http://schemas.microsoft.com/office/drawing/2014/main" val="2733859322"/>
                  </a:ext>
                </a:extLst>
              </a:tr>
              <a:tr h="814084">
                <a:tc>
                  <a:txBody>
                    <a:bodyPr/>
                    <a:lstStyle/>
                    <a:p>
                      <a:pPr algn="ctr">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Checking if the users’ purchasing status will be stored in the server correctly.</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Unit Testing</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Log in as a user and purchase the tickets of some exhibitions.</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The user’s information should be sent to the server and be stored in the database.</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latin typeface="+mn-lt"/>
                          <a:ea typeface="等线" panose="02010600030101010101" pitchFamily="2" charset="-122"/>
                          <a:cs typeface="Times New Roman" panose="02020603050405020304" pitchFamily="18" charset="0"/>
                        </a:rPr>
                        <a:t>You </a:t>
                      </a:r>
                      <a:r>
                        <a:rPr lang="en-US" sz="1400" kern="100" dirty="0" err="1">
                          <a:solidFill>
                            <a:srgbClr val="A95852"/>
                          </a:solidFill>
                          <a:effectLst/>
                          <a:latin typeface="+mn-lt"/>
                          <a:ea typeface="等线" panose="02010600030101010101" pitchFamily="2" charset="-122"/>
                          <a:cs typeface="Times New Roman" panose="02020603050405020304" pitchFamily="18" charset="0"/>
                        </a:rPr>
                        <a:t>Lyu</a:t>
                      </a:r>
                      <a:r>
                        <a:rPr lang="en-US" sz="1400" kern="100" dirty="0">
                          <a:solidFill>
                            <a:srgbClr val="A95852"/>
                          </a:solidFill>
                          <a:effectLst/>
                          <a:latin typeface="+mn-lt"/>
                          <a:ea typeface="等线" panose="02010600030101010101" pitchFamily="2" charset="-122"/>
                          <a:cs typeface="Times New Roman" panose="02020603050405020304" pitchFamily="18" charset="0"/>
                        </a:rPr>
                        <a:t>, Yan Su</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extLst>
                  <a:ext uri="{0D108BD9-81ED-4DB2-BD59-A6C34878D82A}">
                    <a16:rowId xmlns:a16="http://schemas.microsoft.com/office/drawing/2014/main" val="967544468"/>
                  </a:ext>
                </a:extLst>
              </a:tr>
              <a:tr h="814084">
                <a:tc>
                  <a:txBody>
                    <a:bodyPr/>
                    <a:lstStyle/>
                    <a:p>
                      <a:pPr algn="ctr">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‘Favorite’ items</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latin typeface="+mn-lt"/>
                          <a:ea typeface="等线" panose="02010600030101010101" pitchFamily="2" charset="-122"/>
                          <a:cs typeface="Times New Roman" panose="02020603050405020304" pitchFamily="18" charset="0"/>
                        </a:rPr>
                        <a:t>Component Testing</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Clicking the ‘favorite’ button to add the item to the favorite items list on the user account information.</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a:solidFill>
                            <a:srgbClr val="A95852"/>
                          </a:solidFill>
                          <a:effectLst/>
                          <a:latin typeface="+mn-lt"/>
                          <a:ea typeface="等线" panose="02010600030101010101" pitchFamily="2" charset="-122"/>
                          <a:cs typeface="Times New Roman" panose="02020603050405020304" pitchFamily="18" charset="0"/>
                        </a:rPr>
                        <a:t>If logged in, the item will be added and displayed on the user account information; else, ‘favorite’ is not operable.</a:t>
                      </a:r>
                      <a:endParaRPr lang="zh-CN" sz="1400" kern="10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err="1">
                          <a:solidFill>
                            <a:srgbClr val="A95852"/>
                          </a:solidFill>
                          <a:effectLst/>
                          <a:latin typeface="+mn-lt"/>
                          <a:ea typeface="等线" panose="02010600030101010101" pitchFamily="2" charset="-122"/>
                          <a:cs typeface="Times New Roman" panose="02020603050405020304" pitchFamily="18" charset="0"/>
                        </a:rPr>
                        <a:t>Rongsheng</a:t>
                      </a:r>
                      <a:r>
                        <a:rPr lang="en-US" sz="1400" kern="100" dirty="0">
                          <a:solidFill>
                            <a:srgbClr val="A95852"/>
                          </a:solidFill>
                          <a:effectLst/>
                          <a:latin typeface="+mn-lt"/>
                          <a:ea typeface="等线" panose="02010600030101010101" pitchFamily="2" charset="-122"/>
                          <a:cs typeface="Times New Roman" panose="02020603050405020304" pitchFamily="18" charset="0"/>
                        </a:rPr>
                        <a:t> Zhang</a:t>
                      </a:r>
                      <a:endParaRPr lang="zh-CN" sz="1400" kern="100" dirty="0">
                        <a:solidFill>
                          <a:srgbClr val="A95852"/>
                        </a:solidFill>
                        <a:effectLst/>
                        <a:latin typeface="+mn-lt"/>
                        <a:ea typeface="等线" panose="02010600030101010101" pitchFamily="2" charset="-122"/>
                        <a:cs typeface="Times New Roman" panose="02020603050405020304" pitchFamily="18" charset="0"/>
                      </a:endParaRPr>
                    </a:p>
                  </a:txBody>
                  <a:tcPr marL="68580" marR="68580" marT="0" marB="0" anchor="ctr">
                    <a:solidFill>
                      <a:srgbClr val="E5B350"/>
                    </a:solidFill>
                  </a:tcPr>
                </a:tc>
                <a:extLst>
                  <a:ext uri="{0D108BD9-81ED-4DB2-BD59-A6C34878D82A}">
                    <a16:rowId xmlns:a16="http://schemas.microsoft.com/office/drawing/2014/main" val="1571885630"/>
                  </a:ext>
                </a:extLst>
              </a:tr>
            </a:tbl>
          </a:graphicData>
        </a:graphic>
      </p:graphicFrame>
    </p:spTree>
    <p:extLst>
      <p:ext uri="{BB962C8B-B14F-4D97-AF65-F5344CB8AC3E}">
        <p14:creationId xmlns:p14="http://schemas.microsoft.com/office/powerpoint/2010/main" val="141341402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94C52"/>
        </a:solidFill>
        <a:effectLst/>
      </p:bgPr>
    </p:bg>
    <p:spTree>
      <p:nvGrpSpPr>
        <p:cNvPr id="1" name=""/>
        <p:cNvGrpSpPr/>
        <p:nvPr/>
      </p:nvGrpSpPr>
      <p:grpSpPr>
        <a:xfrm>
          <a:off x="0" y="0"/>
          <a:ext cx="0" cy="0"/>
          <a:chOff x="0" y="0"/>
          <a:chExt cx="0" cy="0"/>
        </a:xfrm>
      </p:grpSpPr>
      <p:sp>
        <p:nvSpPr>
          <p:cNvPr id="4" name="矩形 3"/>
          <p:cNvSpPr>
            <a:spLocks noChangeAspect="1"/>
          </p:cNvSpPr>
          <p:nvPr/>
        </p:nvSpPr>
        <p:spPr>
          <a:xfrm>
            <a:off x="4207601" y="1226961"/>
            <a:ext cx="1169459" cy="1559278"/>
          </a:xfrm>
          <a:prstGeom prst="rect">
            <a:avLst/>
          </a:prstGeom>
          <a:solidFill>
            <a:srgbClr val="E7B5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haroni" panose="02010803020104030203" pitchFamily="2" charset="-79"/>
              <a:ea typeface="等线 Light" panose="02010600030101010101" pitchFamily="2" charset="-122"/>
              <a:cs typeface="Aharoni" panose="02010803020104030203" pitchFamily="2" charset="-79"/>
            </a:endParaRPr>
          </a:p>
        </p:txBody>
      </p:sp>
      <p:sp>
        <p:nvSpPr>
          <p:cNvPr id="5" name="矩形 4"/>
          <p:cNvSpPr>
            <a:spLocks noChangeAspect="1"/>
          </p:cNvSpPr>
          <p:nvPr/>
        </p:nvSpPr>
        <p:spPr>
          <a:xfrm>
            <a:off x="2898577" y="1237343"/>
            <a:ext cx="1169459" cy="1559278"/>
          </a:xfrm>
          <a:prstGeom prst="rect">
            <a:avLst/>
          </a:prstGeom>
          <a:solidFill>
            <a:srgbClr val="E7B5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haroni" panose="02010803020104030203" pitchFamily="2" charset="-79"/>
              <a:ea typeface="等线 Light" panose="02010600030101010101" pitchFamily="2" charset="-122"/>
              <a:cs typeface="Aharoni" panose="02010803020104030203" pitchFamily="2" charset="-79"/>
            </a:endParaRPr>
          </a:p>
        </p:txBody>
      </p:sp>
      <p:sp>
        <p:nvSpPr>
          <p:cNvPr id="6" name="矩形 5"/>
          <p:cNvSpPr>
            <a:spLocks noChangeAspect="1"/>
          </p:cNvSpPr>
          <p:nvPr/>
        </p:nvSpPr>
        <p:spPr>
          <a:xfrm>
            <a:off x="5513056" y="1226961"/>
            <a:ext cx="1169459" cy="1559278"/>
          </a:xfrm>
          <a:prstGeom prst="rect">
            <a:avLst/>
          </a:prstGeom>
          <a:solidFill>
            <a:srgbClr val="E7B5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haroni" panose="02010803020104030203" pitchFamily="2" charset="-79"/>
              <a:ea typeface="等线 Light" panose="02010600030101010101" pitchFamily="2" charset="-122"/>
              <a:cs typeface="Aharoni" panose="02010803020104030203" pitchFamily="2" charset="-79"/>
            </a:endParaRPr>
          </a:p>
        </p:txBody>
      </p:sp>
      <p:sp>
        <p:nvSpPr>
          <p:cNvPr id="7" name="文本框 6"/>
          <p:cNvSpPr txBox="1"/>
          <p:nvPr/>
        </p:nvSpPr>
        <p:spPr>
          <a:xfrm>
            <a:off x="3038142" y="1255264"/>
            <a:ext cx="890328"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600" b="0" i="0" u="none" strike="noStrike" kern="1200" cap="none" spc="0" normalizeH="0" baseline="0" noProof="0" dirty="0">
                <a:ln>
                  <a:noFill/>
                </a:ln>
                <a:solidFill>
                  <a:srgbClr val="984C50"/>
                </a:solidFill>
                <a:effectLst/>
                <a:uLnTx/>
                <a:uFillTx/>
                <a:latin typeface="Aharoni" panose="02010803020104030203" pitchFamily="2" charset="-79"/>
                <a:ea typeface="等线 Light" panose="02010600030101010101" pitchFamily="2" charset="-122"/>
                <a:cs typeface="Aharoni" panose="02010803020104030203" pitchFamily="2" charset="-79"/>
              </a:rPr>
              <a:t>T</a:t>
            </a:r>
          </a:p>
        </p:txBody>
      </p:sp>
      <p:sp>
        <p:nvSpPr>
          <p:cNvPr id="8" name="文本框 7"/>
          <p:cNvSpPr txBox="1"/>
          <p:nvPr/>
        </p:nvSpPr>
        <p:spPr>
          <a:xfrm>
            <a:off x="4347166" y="1226961"/>
            <a:ext cx="890328"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600" b="0" i="0" u="none" strike="noStrike" kern="1200" cap="none" spc="0" normalizeH="0" baseline="0" noProof="0" dirty="0">
                <a:ln>
                  <a:noFill/>
                </a:ln>
                <a:solidFill>
                  <a:srgbClr val="984C50"/>
                </a:solidFill>
                <a:effectLst/>
                <a:uLnTx/>
                <a:uFillTx/>
                <a:latin typeface="Aharoni" panose="02010803020104030203" pitchFamily="2" charset="-79"/>
                <a:ea typeface="等线 Light" panose="02010600030101010101" pitchFamily="2" charset="-122"/>
                <a:cs typeface="Aharoni" panose="02010803020104030203" pitchFamily="2" charset="-79"/>
              </a:rPr>
              <a:t>H</a:t>
            </a:r>
          </a:p>
        </p:txBody>
      </p:sp>
      <p:sp>
        <p:nvSpPr>
          <p:cNvPr id="9" name="文本框 8"/>
          <p:cNvSpPr txBox="1"/>
          <p:nvPr/>
        </p:nvSpPr>
        <p:spPr>
          <a:xfrm>
            <a:off x="5652621" y="1226961"/>
            <a:ext cx="890328"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600" b="0" i="0" u="none" strike="noStrike" kern="1200" cap="none" spc="0" normalizeH="0" baseline="0" noProof="0" dirty="0">
                <a:ln>
                  <a:noFill/>
                </a:ln>
                <a:solidFill>
                  <a:srgbClr val="984C50"/>
                </a:solidFill>
                <a:effectLst/>
                <a:uLnTx/>
                <a:uFillTx/>
                <a:latin typeface="Aharoni" panose="02010803020104030203" pitchFamily="2" charset="-79"/>
                <a:ea typeface="等线 Light" panose="02010600030101010101" pitchFamily="2" charset="-122"/>
                <a:cs typeface="Aharoni" panose="02010803020104030203" pitchFamily="2" charset="-79"/>
              </a:rPr>
              <a:t>R</a:t>
            </a:r>
          </a:p>
        </p:txBody>
      </p:sp>
      <p:sp>
        <p:nvSpPr>
          <p:cNvPr id="10" name="椭圆 9"/>
          <p:cNvSpPr/>
          <p:nvPr/>
        </p:nvSpPr>
        <p:spPr>
          <a:xfrm>
            <a:off x="5909320" y="5769620"/>
            <a:ext cx="373360" cy="373360"/>
          </a:xfrm>
          <a:prstGeom prst="ellipse">
            <a:avLst/>
          </a:prstGeom>
          <a:noFill/>
          <a:ln>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haroni" panose="02010803020104030203" pitchFamily="2" charset="-79"/>
              <a:ea typeface="等线 Light" panose="02010600030101010101" pitchFamily="2" charset="-122"/>
              <a:cs typeface="Aharoni" panose="02010803020104030203" pitchFamily="2" charset="-79"/>
            </a:endParaRPr>
          </a:p>
        </p:txBody>
      </p:sp>
      <p:grpSp>
        <p:nvGrpSpPr>
          <p:cNvPr id="11" name="组合 10"/>
          <p:cNvGrpSpPr/>
          <p:nvPr/>
        </p:nvGrpSpPr>
        <p:grpSpPr>
          <a:xfrm>
            <a:off x="6002403" y="5862703"/>
            <a:ext cx="187194" cy="995297"/>
            <a:chOff x="6002403" y="5862703"/>
            <a:chExt cx="187194" cy="995297"/>
          </a:xfrm>
          <a:solidFill>
            <a:srgbClr val="E7B552"/>
          </a:solidFill>
        </p:grpSpPr>
        <p:cxnSp>
          <p:nvCxnSpPr>
            <p:cNvPr id="12" name="直接连接符 11"/>
            <p:cNvCxnSpPr/>
            <p:nvPr/>
          </p:nvCxnSpPr>
          <p:spPr>
            <a:xfrm flipV="1">
              <a:off x="6096000" y="5956300"/>
              <a:ext cx="0" cy="901700"/>
            </a:xfrm>
            <a:prstGeom prst="line">
              <a:avLst/>
            </a:prstGeom>
            <a:grpFill/>
            <a:ln w="19050">
              <a:solidFill>
                <a:srgbClr val="E7B552"/>
              </a:solidFill>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6002403" y="5862703"/>
              <a:ext cx="187194" cy="187194"/>
            </a:xfrm>
            <a:prstGeom prst="ellipse">
              <a:avLst/>
            </a:prstGeom>
            <a:grpFill/>
            <a:ln>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haroni" panose="02010803020104030203" pitchFamily="2" charset="-79"/>
                <a:ea typeface="等线 Light" panose="02010600030101010101" pitchFamily="2" charset="-122"/>
                <a:cs typeface="Aharoni" panose="02010803020104030203" pitchFamily="2" charset="-79"/>
              </a:endParaRPr>
            </a:p>
          </p:txBody>
        </p:sp>
      </p:grpSp>
      <p:sp>
        <p:nvSpPr>
          <p:cNvPr id="14" name="矩形 13"/>
          <p:cNvSpPr>
            <a:spLocks noChangeAspect="1"/>
          </p:cNvSpPr>
          <p:nvPr/>
        </p:nvSpPr>
        <p:spPr>
          <a:xfrm>
            <a:off x="6818511" y="1226961"/>
            <a:ext cx="1169459" cy="1559278"/>
          </a:xfrm>
          <a:prstGeom prst="rect">
            <a:avLst/>
          </a:prstGeom>
          <a:solidFill>
            <a:srgbClr val="E7B5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haroni" panose="02010803020104030203" pitchFamily="2" charset="-79"/>
              <a:ea typeface="等线 Light" panose="02010600030101010101" pitchFamily="2" charset="-122"/>
              <a:cs typeface="Aharoni" panose="02010803020104030203" pitchFamily="2" charset="-79"/>
            </a:endParaRPr>
          </a:p>
        </p:txBody>
      </p:sp>
      <p:sp>
        <p:nvSpPr>
          <p:cNvPr id="15" name="文本框 14"/>
          <p:cNvSpPr txBox="1"/>
          <p:nvPr/>
        </p:nvSpPr>
        <p:spPr>
          <a:xfrm>
            <a:off x="6958076" y="1226961"/>
            <a:ext cx="890328"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600" b="0" i="0" u="none" strike="noStrike" kern="1200" cap="none" spc="0" normalizeH="0" baseline="0" noProof="0" dirty="0">
                <a:ln>
                  <a:noFill/>
                </a:ln>
                <a:solidFill>
                  <a:srgbClr val="984C50"/>
                </a:solidFill>
                <a:effectLst/>
                <a:uLnTx/>
                <a:uFillTx/>
                <a:latin typeface="Aharoni" panose="02010803020104030203" pitchFamily="2" charset="-79"/>
                <a:ea typeface="等线 Light" panose="02010600030101010101" pitchFamily="2" charset="-122"/>
                <a:cs typeface="Aharoni" panose="02010803020104030203" pitchFamily="2" charset="-79"/>
              </a:rPr>
              <a:t>E</a:t>
            </a:r>
          </a:p>
        </p:txBody>
      </p:sp>
      <p:sp>
        <p:nvSpPr>
          <p:cNvPr id="16" name="矩形 15"/>
          <p:cNvSpPr>
            <a:spLocks noChangeAspect="1"/>
          </p:cNvSpPr>
          <p:nvPr/>
        </p:nvSpPr>
        <p:spPr>
          <a:xfrm>
            <a:off x="8123965" y="1226961"/>
            <a:ext cx="1169459" cy="1559278"/>
          </a:xfrm>
          <a:prstGeom prst="rect">
            <a:avLst/>
          </a:prstGeom>
          <a:solidFill>
            <a:srgbClr val="E7B5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haroni" panose="02010803020104030203" pitchFamily="2" charset="-79"/>
              <a:ea typeface="等线 Light" panose="02010600030101010101" pitchFamily="2" charset="-122"/>
              <a:cs typeface="Aharoni" panose="02010803020104030203" pitchFamily="2" charset="-79"/>
            </a:endParaRPr>
          </a:p>
        </p:txBody>
      </p:sp>
      <p:sp>
        <p:nvSpPr>
          <p:cNvPr id="23" name="文本框 22"/>
          <p:cNvSpPr txBox="1"/>
          <p:nvPr/>
        </p:nvSpPr>
        <p:spPr>
          <a:xfrm>
            <a:off x="8263530" y="1226961"/>
            <a:ext cx="890328"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600" b="0" i="0" u="none" strike="noStrike" kern="1200" cap="none" spc="0" normalizeH="0" baseline="0" noProof="0" dirty="0">
                <a:ln>
                  <a:noFill/>
                </a:ln>
                <a:solidFill>
                  <a:srgbClr val="984C50"/>
                </a:solidFill>
                <a:effectLst/>
                <a:uLnTx/>
                <a:uFillTx/>
                <a:latin typeface="Aharoni" panose="02010803020104030203" pitchFamily="2" charset="-79"/>
                <a:ea typeface="等线 Light" panose="02010600030101010101" pitchFamily="2" charset="-122"/>
                <a:cs typeface="Aharoni" panose="02010803020104030203" pitchFamily="2" charset="-79"/>
              </a:rPr>
              <a:t>E</a:t>
            </a:r>
          </a:p>
        </p:txBody>
      </p:sp>
      <p:sp>
        <p:nvSpPr>
          <p:cNvPr id="24" name="文本框 23"/>
          <p:cNvSpPr txBox="1"/>
          <p:nvPr/>
        </p:nvSpPr>
        <p:spPr>
          <a:xfrm>
            <a:off x="4332547" y="3513679"/>
            <a:ext cx="3526928" cy="738664"/>
          </a:xfrm>
          <a:prstGeom prst="rect">
            <a:avLst/>
          </a:prstGeom>
          <a:noFill/>
        </p:spPr>
        <p:txBody>
          <a:bodyPr wrap="none" rtlCol="0">
            <a:spAutoFit/>
          </a:bodyPr>
          <a:lstStyle/>
          <a:p>
            <a:pPr lvl="0" algn="ctr">
              <a:defRPr/>
            </a:pPr>
            <a:r>
              <a:rPr lang="en-US" altLang="zh-CN" sz="4200" b="1" dirty="0">
                <a:solidFill>
                  <a:srgbClr val="E5B350"/>
                </a:solidFill>
                <a:effectLst>
                  <a:outerShdw blurRad="38100" dist="38100" dir="2700000" algn="tl">
                    <a:srgbClr val="000000">
                      <a:alpha val="43137"/>
                    </a:srgbClr>
                  </a:outerShdw>
                </a:effectLst>
              </a:rPr>
              <a:t>Sprint Review</a:t>
            </a:r>
          </a:p>
        </p:txBody>
      </p:sp>
    </p:spTree>
    <p:extLst>
      <p:ext uri="{BB962C8B-B14F-4D97-AF65-F5344CB8AC3E}">
        <p14:creationId xmlns:p14="http://schemas.microsoft.com/office/powerpoint/2010/main" val="3940144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300" fill="hold"/>
                                        <p:tgtEl>
                                          <p:spTgt spid="5"/>
                                        </p:tgtEl>
                                        <p:attrNameLst>
                                          <p:attrName>ppt_x</p:attrName>
                                        </p:attrNameLst>
                                      </p:cBhvr>
                                      <p:tavLst>
                                        <p:tav tm="0">
                                          <p:val>
                                            <p:strVal val="#ppt_x-#ppt_w/2"/>
                                          </p:val>
                                        </p:tav>
                                        <p:tav tm="100000">
                                          <p:val>
                                            <p:strVal val="#ppt_x"/>
                                          </p:val>
                                        </p:tav>
                                      </p:tavLst>
                                    </p:anim>
                                    <p:anim calcmode="lin" valueType="num">
                                      <p:cBhvr>
                                        <p:cTn id="8" dur="300" fill="hold"/>
                                        <p:tgtEl>
                                          <p:spTgt spid="5"/>
                                        </p:tgtEl>
                                        <p:attrNameLst>
                                          <p:attrName>ppt_y</p:attrName>
                                        </p:attrNameLst>
                                      </p:cBhvr>
                                      <p:tavLst>
                                        <p:tav tm="0">
                                          <p:val>
                                            <p:strVal val="#ppt_y"/>
                                          </p:val>
                                        </p:tav>
                                        <p:tav tm="100000">
                                          <p:val>
                                            <p:strVal val="#ppt_y"/>
                                          </p:val>
                                        </p:tav>
                                      </p:tavLst>
                                    </p:anim>
                                    <p:anim calcmode="lin" valueType="num">
                                      <p:cBhvr>
                                        <p:cTn id="9" dur="300" fill="hold"/>
                                        <p:tgtEl>
                                          <p:spTgt spid="5"/>
                                        </p:tgtEl>
                                        <p:attrNameLst>
                                          <p:attrName>ppt_w</p:attrName>
                                        </p:attrNameLst>
                                      </p:cBhvr>
                                      <p:tavLst>
                                        <p:tav tm="0">
                                          <p:val>
                                            <p:fltVal val="0"/>
                                          </p:val>
                                        </p:tav>
                                        <p:tav tm="100000">
                                          <p:val>
                                            <p:strVal val="#ppt_w"/>
                                          </p:val>
                                        </p:tav>
                                      </p:tavLst>
                                    </p:anim>
                                    <p:anim calcmode="lin" valueType="num">
                                      <p:cBhvr>
                                        <p:cTn id="10" dur="300" fill="hold"/>
                                        <p:tgtEl>
                                          <p:spTgt spid="5"/>
                                        </p:tgtEl>
                                        <p:attrNameLst>
                                          <p:attrName>ppt_h</p:attrName>
                                        </p:attrNameLst>
                                      </p:cBhvr>
                                      <p:tavLst>
                                        <p:tav tm="0">
                                          <p:val>
                                            <p:strVal val="#ppt_h"/>
                                          </p:val>
                                        </p:tav>
                                        <p:tav tm="100000">
                                          <p:val>
                                            <p:strVal val="#ppt_h"/>
                                          </p:val>
                                        </p:tav>
                                      </p:tavLst>
                                    </p:anim>
                                  </p:childTnLst>
                                </p:cTn>
                              </p:par>
                              <p:par>
                                <p:cTn id="11" presetID="17" presetClass="entr" presetSubtype="4" fill="hold" grpId="0" nodeType="withEffect">
                                  <p:stCondLst>
                                    <p:cond delay="100"/>
                                  </p:stCondLst>
                                  <p:childTnLst>
                                    <p:set>
                                      <p:cBhvr>
                                        <p:cTn id="12" dur="1" fill="hold">
                                          <p:stCondLst>
                                            <p:cond delay="0"/>
                                          </p:stCondLst>
                                        </p:cTn>
                                        <p:tgtEl>
                                          <p:spTgt spid="4"/>
                                        </p:tgtEl>
                                        <p:attrNameLst>
                                          <p:attrName>style.visibility</p:attrName>
                                        </p:attrNameLst>
                                      </p:cBhvr>
                                      <p:to>
                                        <p:strVal val="visible"/>
                                      </p:to>
                                    </p:set>
                                    <p:anim calcmode="lin" valueType="num">
                                      <p:cBhvr>
                                        <p:cTn id="13" dur="300" fill="hold"/>
                                        <p:tgtEl>
                                          <p:spTgt spid="4"/>
                                        </p:tgtEl>
                                        <p:attrNameLst>
                                          <p:attrName>ppt_x</p:attrName>
                                        </p:attrNameLst>
                                      </p:cBhvr>
                                      <p:tavLst>
                                        <p:tav tm="0">
                                          <p:val>
                                            <p:strVal val="#ppt_x"/>
                                          </p:val>
                                        </p:tav>
                                        <p:tav tm="100000">
                                          <p:val>
                                            <p:strVal val="#ppt_x"/>
                                          </p:val>
                                        </p:tav>
                                      </p:tavLst>
                                    </p:anim>
                                    <p:anim calcmode="lin" valueType="num">
                                      <p:cBhvr>
                                        <p:cTn id="14" dur="300" fill="hold"/>
                                        <p:tgtEl>
                                          <p:spTgt spid="4"/>
                                        </p:tgtEl>
                                        <p:attrNameLst>
                                          <p:attrName>ppt_y</p:attrName>
                                        </p:attrNameLst>
                                      </p:cBhvr>
                                      <p:tavLst>
                                        <p:tav tm="0">
                                          <p:val>
                                            <p:strVal val="#ppt_y+#ppt_h/2"/>
                                          </p:val>
                                        </p:tav>
                                        <p:tav tm="100000">
                                          <p:val>
                                            <p:strVal val="#ppt_y"/>
                                          </p:val>
                                        </p:tav>
                                      </p:tavLst>
                                    </p:anim>
                                    <p:anim calcmode="lin" valueType="num">
                                      <p:cBhvr>
                                        <p:cTn id="15" dur="300" fill="hold"/>
                                        <p:tgtEl>
                                          <p:spTgt spid="4"/>
                                        </p:tgtEl>
                                        <p:attrNameLst>
                                          <p:attrName>ppt_w</p:attrName>
                                        </p:attrNameLst>
                                      </p:cBhvr>
                                      <p:tavLst>
                                        <p:tav tm="0">
                                          <p:val>
                                            <p:strVal val="#ppt_w"/>
                                          </p:val>
                                        </p:tav>
                                        <p:tav tm="100000">
                                          <p:val>
                                            <p:strVal val="#ppt_w"/>
                                          </p:val>
                                        </p:tav>
                                      </p:tavLst>
                                    </p:anim>
                                    <p:anim calcmode="lin" valueType="num">
                                      <p:cBhvr>
                                        <p:cTn id="16" dur="300" fill="hold"/>
                                        <p:tgtEl>
                                          <p:spTgt spid="4"/>
                                        </p:tgtEl>
                                        <p:attrNameLst>
                                          <p:attrName>ppt_h</p:attrName>
                                        </p:attrNameLst>
                                      </p:cBhvr>
                                      <p:tavLst>
                                        <p:tav tm="0">
                                          <p:val>
                                            <p:fltVal val="0"/>
                                          </p:val>
                                        </p:tav>
                                        <p:tav tm="100000">
                                          <p:val>
                                            <p:strVal val="#ppt_h"/>
                                          </p:val>
                                        </p:tav>
                                      </p:tavLst>
                                    </p:anim>
                                  </p:childTnLst>
                                </p:cTn>
                              </p:par>
                              <p:par>
                                <p:cTn id="17" presetID="17" presetClass="entr" presetSubtype="2" fill="hold" grpId="0" nodeType="withEffect">
                                  <p:stCondLst>
                                    <p:cond delay="200"/>
                                  </p:stCondLst>
                                  <p:childTnLst>
                                    <p:set>
                                      <p:cBhvr>
                                        <p:cTn id="18" dur="1" fill="hold">
                                          <p:stCondLst>
                                            <p:cond delay="0"/>
                                          </p:stCondLst>
                                        </p:cTn>
                                        <p:tgtEl>
                                          <p:spTgt spid="6"/>
                                        </p:tgtEl>
                                        <p:attrNameLst>
                                          <p:attrName>style.visibility</p:attrName>
                                        </p:attrNameLst>
                                      </p:cBhvr>
                                      <p:to>
                                        <p:strVal val="visible"/>
                                      </p:to>
                                    </p:set>
                                    <p:anim calcmode="lin" valueType="num">
                                      <p:cBhvr>
                                        <p:cTn id="19" dur="300" fill="hold"/>
                                        <p:tgtEl>
                                          <p:spTgt spid="6"/>
                                        </p:tgtEl>
                                        <p:attrNameLst>
                                          <p:attrName>ppt_x</p:attrName>
                                        </p:attrNameLst>
                                      </p:cBhvr>
                                      <p:tavLst>
                                        <p:tav tm="0">
                                          <p:val>
                                            <p:strVal val="#ppt_x+#ppt_w/2"/>
                                          </p:val>
                                        </p:tav>
                                        <p:tav tm="100000">
                                          <p:val>
                                            <p:strVal val="#ppt_x"/>
                                          </p:val>
                                        </p:tav>
                                      </p:tavLst>
                                    </p:anim>
                                    <p:anim calcmode="lin" valueType="num">
                                      <p:cBhvr>
                                        <p:cTn id="20" dur="300" fill="hold"/>
                                        <p:tgtEl>
                                          <p:spTgt spid="6"/>
                                        </p:tgtEl>
                                        <p:attrNameLst>
                                          <p:attrName>ppt_y</p:attrName>
                                        </p:attrNameLst>
                                      </p:cBhvr>
                                      <p:tavLst>
                                        <p:tav tm="0">
                                          <p:val>
                                            <p:strVal val="#ppt_y"/>
                                          </p:val>
                                        </p:tav>
                                        <p:tav tm="100000">
                                          <p:val>
                                            <p:strVal val="#ppt_y"/>
                                          </p:val>
                                        </p:tav>
                                      </p:tavLst>
                                    </p:anim>
                                    <p:anim calcmode="lin" valueType="num">
                                      <p:cBhvr>
                                        <p:cTn id="21" dur="300" fill="hold"/>
                                        <p:tgtEl>
                                          <p:spTgt spid="6"/>
                                        </p:tgtEl>
                                        <p:attrNameLst>
                                          <p:attrName>ppt_w</p:attrName>
                                        </p:attrNameLst>
                                      </p:cBhvr>
                                      <p:tavLst>
                                        <p:tav tm="0">
                                          <p:val>
                                            <p:fltVal val="0"/>
                                          </p:val>
                                        </p:tav>
                                        <p:tav tm="100000">
                                          <p:val>
                                            <p:strVal val="#ppt_w"/>
                                          </p:val>
                                        </p:tav>
                                      </p:tavLst>
                                    </p:anim>
                                    <p:anim calcmode="lin" valueType="num">
                                      <p:cBhvr>
                                        <p:cTn id="22" dur="300" fill="hold"/>
                                        <p:tgtEl>
                                          <p:spTgt spid="6"/>
                                        </p:tgtEl>
                                        <p:attrNameLst>
                                          <p:attrName>ppt_h</p:attrName>
                                        </p:attrNameLst>
                                      </p:cBhvr>
                                      <p:tavLst>
                                        <p:tav tm="0">
                                          <p:val>
                                            <p:strVal val="#ppt_h"/>
                                          </p:val>
                                        </p:tav>
                                        <p:tav tm="100000">
                                          <p:val>
                                            <p:strVal val="#ppt_h"/>
                                          </p:val>
                                        </p:tav>
                                      </p:tavLst>
                                    </p:anim>
                                  </p:childTnLst>
                                </p:cTn>
                              </p:par>
                              <p:par>
                                <p:cTn id="23" presetID="17" presetClass="entr" presetSubtype="4" fill="hold" grpId="0" nodeType="withEffect">
                                  <p:stCondLst>
                                    <p:cond delay="300"/>
                                  </p:stCondLst>
                                  <p:childTnLst>
                                    <p:set>
                                      <p:cBhvr>
                                        <p:cTn id="24" dur="1" fill="hold">
                                          <p:stCondLst>
                                            <p:cond delay="0"/>
                                          </p:stCondLst>
                                        </p:cTn>
                                        <p:tgtEl>
                                          <p:spTgt spid="14"/>
                                        </p:tgtEl>
                                        <p:attrNameLst>
                                          <p:attrName>style.visibility</p:attrName>
                                        </p:attrNameLst>
                                      </p:cBhvr>
                                      <p:to>
                                        <p:strVal val="visible"/>
                                      </p:to>
                                    </p:set>
                                    <p:anim calcmode="lin" valueType="num">
                                      <p:cBhvr>
                                        <p:cTn id="25" dur="300" fill="hold"/>
                                        <p:tgtEl>
                                          <p:spTgt spid="14"/>
                                        </p:tgtEl>
                                        <p:attrNameLst>
                                          <p:attrName>ppt_x</p:attrName>
                                        </p:attrNameLst>
                                      </p:cBhvr>
                                      <p:tavLst>
                                        <p:tav tm="0">
                                          <p:val>
                                            <p:strVal val="#ppt_x"/>
                                          </p:val>
                                        </p:tav>
                                        <p:tav tm="100000">
                                          <p:val>
                                            <p:strVal val="#ppt_x"/>
                                          </p:val>
                                        </p:tav>
                                      </p:tavLst>
                                    </p:anim>
                                    <p:anim calcmode="lin" valueType="num">
                                      <p:cBhvr>
                                        <p:cTn id="26" dur="300" fill="hold"/>
                                        <p:tgtEl>
                                          <p:spTgt spid="14"/>
                                        </p:tgtEl>
                                        <p:attrNameLst>
                                          <p:attrName>ppt_y</p:attrName>
                                        </p:attrNameLst>
                                      </p:cBhvr>
                                      <p:tavLst>
                                        <p:tav tm="0">
                                          <p:val>
                                            <p:strVal val="#ppt_y+#ppt_h/2"/>
                                          </p:val>
                                        </p:tav>
                                        <p:tav tm="100000">
                                          <p:val>
                                            <p:strVal val="#ppt_y"/>
                                          </p:val>
                                        </p:tav>
                                      </p:tavLst>
                                    </p:anim>
                                    <p:anim calcmode="lin" valueType="num">
                                      <p:cBhvr>
                                        <p:cTn id="27" dur="300" fill="hold"/>
                                        <p:tgtEl>
                                          <p:spTgt spid="14"/>
                                        </p:tgtEl>
                                        <p:attrNameLst>
                                          <p:attrName>ppt_w</p:attrName>
                                        </p:attrNameLst>
                                      </p:cBhvr>
                                      <p:tavLst>
                                        <p:tav tm="0">
                                          <p:val>
                                            <p:strVal val="#ppt_w"/>
                                          </p:val>
                                        </p:tav>
                                        <p:tav tm="100000">
                                          <p:val>
                                            <p:strVal val="#ppt_w"/>
                                          </p:val>
                                        </p:tav>
                                      </p:tavLst>
                                    </p:anim>
                                    <p:anim calcmode="lin" valueType="num">
                                      <p:cBhvr>
                                        <p:cTn id="28" dur="300" fill="hold"/>
                                        <p:tgtEl>
                                          <p:spTgt spid="14"/>
                                        </p:tgtEl>
                                        <p:attrNameLst>
                                          <p:attrName>ppt_h</p:attrName>
                                        </p:attrNameLst>
                                      </p:cBhvr>
                                      <p:tavLst>
                                        <p:tav tm="0">
                                          <p:val>
                                            <p:fltVal val="0"/>
                                          </p:val>
                                        </p:tav>
                                        <p:tav tm="100000">
                                          <p:val>
                                            <p:strVal val="#ppt_h"/>
                                          </p:val>
                                        </p:tav>
                                      </p:tavLst>
                                    </p:anim>
                                  </p:childTnLst>
                                </p:cTn>
                              </p:par>
                              <p:par>
                                <p:cTn id="29" presetID="2" presetClass="entr" presetSubtype="4" fill="hold" nodeType="withEffect">
                                  <p:stCondLst>
                                    <p:cond delay="20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par>
                                <p:cTn id="33" presetID="21" presetClass="entr" presetSubtype="1" fill="hold" grpId="0" nodeType="withEffect">
                                  <p:stCondLst>
                                    <p:cond delay="600"/>
                                  </p:stCondLst>
                                  <p:childTnLst>
                                    <p:set>
                                      <p:cBhvr>
                                        <p:cTn id="34" dur="1" fill="hold">
                                          <p:stCondLst>
                                            <p:cond delay="0"/>
                                          </p:stCondLst>
                                        </p:cTn>
                                        <p:tgtEl>
                                          <p:spTgt spid="10"/>
                                        </p:tgtEl>
                                        <p:attrNameLst>
                                          <p:attrName>style.visibility</p:attrName>
                                        </p:attrNameLst>
                                      </p:cBhvr>
                                      <p:to>
                                        <p:strVal val="visible"/>
                                      </p:to>
                                    </p:set>
                                    <p:animEffect transition="in" filter="wheel(1)">
                                      <p:cBhvr>
                                        <p:cTn id="35" dur="500"/>
                                        <p:tgtEl>
                                          <p:spTgt spid="10"/>
                                        </p:tgtEl>
                                      </p:cBhvr>
                                    </p:animEffect>
                                  </p:childTnLst>
                                </p:cTn>
                              </p:par>
                              <p:par>
                                <p:cTn id="36" presetID="6" presetClass="emph" presetSubtype="0" fill="hold" grpId="1" nodeType="withEffect">
                                  <p:stCondLst>
                                    <p:cond delay="1100"/>
                                  </p:stCondLst>
                                  <p:childTnLst>
                                    <p:animScale>
                                      <p:cBhvr>
                                        <p:cTn id="37" dur="500" fill="hold"/>
                                        <p:tgtEl>
                                          <p:spTgt spid="10"/>
                                        </p:tgtEl>
                                      </p:cBhvr>
                                      <p:by x="150000" y="150000"/>
                                    </p:animScale>
                                  </p:childTnLst>
                                </p:cTn>
                              </p:par>
                              <p:par>
                                <p:cTn id="38" presetID="10" presetClass="exit" presetSubtype="0" fill="hold" grpId="2" nodeType="withEffect">
                                  <p:stCondLst>
                                    <p:cond delay="1100"/>
                                  </p:stCondLst>
                                  <p:childTnLst>
                                    <p:animEffect transition="out" filter="fade">
                                      <p:cBhvr>
                                        <p:cTn id="39" dur="500"/>
                                        <p:tgtEl>
                                          <p:spTgt spid="10"/>
                                        </p:tgtEl>
                                      </p:cBhvr>
                                    </p:animEffect>
                                    <p:set>
                                      <p:cBhvr>
                                        <p:cTn id="40" dur="1" fill="hold">
                                          <p:stCondLst>
                                            <p:cond delay="499"/>
                                          </p:stCondLst>
                                        </p:cTn>
                                        <p:tgtEl>
                                          <p:spTgt spid="10"/>
                                        </p:tgtEl>
                                        <p:attrNameLst>
                                          <p:attrName>style.visibility</p:attrName>
                                        </p:attrNameLst>
                                      </p:cBhvr>
                                      <p:to>
                                        <p:strVal val="hidden"/>
                                      </p:to>
                                    </p:set>
                                  </p:childTnLst>
                                </p:cTn>
                              </p:par>
                              <p:par>
                                <p:cTn id="41" presetID="17" presetClass="entr" presetSubtype="4" fill="hold" grpId="0" nodeType="withEffect">
                                  <p:stCondLst>
                                    <p:cond delay="300"/>
                                  </p:stCondLst>
                                  <p:childTnLst>
                                    <p:set>
                                      <p:cBhvr>
                                        <p:cTn id="42" dur="1" fill="hold">
                                          <p:stCondLst>
                                            <p:cond delay="0"/>
                                          </p:stCondLst>
                                        </p:cTn>
                                        <p:tgtEl>
                                          <p:spTgt spid="16"/>
                                        </p:tgtEl>
                                        <p:attrNameLst>
                                          <p:attrName>style.visibility</p:attrName>
                                        </p:attrNameLst>
                                      </p:cBhvr>
                                      <p:to>
                                        <p:strVal val="visible"/>
                                      </p:to>
                                    </p:set>
                                    <p:anim calcmode="lin" valueType="num">
                                      <p:cBhvr>
                                        <p:cTn id="43" dur="300" fill="hold"/>
                                        <p:tgtEl>
                                          <p:spTgt spid="16"/>
                                        </p:tgtEl>
                                        <p:attrNameLst>
                                          <p:attrName>ppt_x</p:attrName>
                                        </p:attrNameLst>
                                      </p:cBhvr>
                                      <p:tavLst>
                                        <p:tav tm="0">
                                          <p:val>
                                            <p:strVal val="#ppt_x"/>
                                          </p:val>
                                        </p:tav>
                                        <p:tav tm="100000">
                                          <p:val>
                                            <p:strVal val="#ppt_x"/>
                                          </p:val>
                                        </p:tav>
                                      </p:tavLst>
                                    </p:anim>
                                    <p:anim calcmode="lin" valueType="num">
                                      <p:cBhvr>
                                        <p:cTn id="44" dur="300" fill="hold"/>
                                        <p:tgtEl>
                                          <p:spTgt spid="16"/>
                                        </p:tgtEl>
                                        <p:attrNameLst>
                                          <p:attrName>ppt_y</p:attrName>
                                        </p:attrNameLst>
                                      </p:cBhvr>
                                      <p:tavLst>
                                        <p:tav tm="0">
                                          <p:val>
                                            <p:strVal val="#ppt_y+#ppt_h/2"/>
                                          </p:val>
                                        </p:tav>
                                        <p:tav tm="100000">
                                          <p:val>
                                            <p:strVal val="#ppt_y"/>
                                          </p:val>
                                        </p:tav>
                                      </p:tavLst>
                                    </p:anim>
                                    <p:anim calcmode="lin" valueType="num">
                                      <p:cBhvr>
                                        <p:cTn id="45" dur="300" fill="hold"/>
                                        <p:tgtEl>
                                          <p:spTgt spid="16"/>
                                        </p:tgtEl>
                                        <p:attrNameLst>
                                          <p:attrName>ppt_w</p:attrName>
                                        </p:attrNameLst>
                                      </p:cBhvr>
                                      <p:tavLst>
                                        <p:tav tm="0">
                                          <p:val>
                                            <p:strVal val="#ppt_w"/>
                                          </p:val>
                                        </p:tav>
                                        <p:tav tm="100000">
                                          <p:val>
                                            <p:strVal val="#ppt_w"/>
                                          </p:val>
                                        </p:tav>
                                      </p:tavLst>
                                    </p:anim>
                                    <p:anim calcmode="lin" valueType="num">
                                      <p:cBhvr>
                                        <p:cTn id="46" dur="300" fill="hold"/>
                                        <p:tgtEl>
                                          <p:spTgt spid="1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10" grpId="0" animBg="1"/>
      <p:bldP spid="10" grpId="1" animBg="1"/>
      <p:bldP spid="10" grpId="2" animBg="1"/>
      <p:bldP spid="14"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5B350"/>
        </a:solidFill>
        <a:effectLst/>
      </p:bgPr>
    </p:bg>
    <p:spTree>
      <p:nvGrpSpPr>
        <p:cNvPr id="1" name=""/>
        <p:cNvGrpSpPr/>
        <p:nvPr/>
      </p:nvGrpSpPr>
      <p:grpSpPr>
        <a:xfrm>
          <a:off x="0" y="0"/>
          <a:ext cx="0" cy="0"/>
          <a:chOff x="0" y="0"/>
          <a:chExt cx="0" cy="0"/>
        </a:xfrm>
      </p:grpSpPr>
      <p:sp>
        <p:nvSpPr>
          <p:cNvPr id="5" name="矩形 4"/>
          <p:cNvSpPr/>
          <p:nvPr/>
        </p:nvSpPr>
        <p:spPr>
          <a:xfrm>
            <a:off x="0" y="-1"/>
            <a:ext cx="12192000" cy="715617"/>
          </a:xfrm>
          <a:prstGeom prst="rect">
            <a:avLst/>
          </a:prstGeom>
          <a:solidFill>
            <a:srgbClr val="984C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dirty="0">
              <a:ln>
                <a:noFill/>
              </a:ln>
              <a:solidFill>
                <a:schemeClr val="bg1"/>
              </a:solidFill>
              <a:effectLst/>
              <a:uLnTx/>
              <a:uFillTx/>
              <a:latin typeface="+mn-ea"/>
            </a:endParaRPr>
          </a:p>
        </p:txBody>
      </p:sp>
      <p:sp>
        <p:nvSpPr>
          <p:cNvPr id="17" name="Freeform 29"/>
          <p:cNvSpPr>
            <a:spLocks noChangeAspect="1" noEditPoints="1"/>
          </p:cNvSpPr>
          <p:nvPr/>
        </p:nvSpPr>
        <p:spPr bwMode="auto">
          <a:xfrm>
            <a:off x="950276" y="47757"/>
            <a:ext cx="640106" cy="612000"/>
          </a:xfrm>
          <a:custGeom>
            <a:avLst/>
            <a:gdLst>
              <a:gd name="T0" fmla="*/ 130 w 274"/>
              <a:gd name="T1" fmla="*/ 30 h 247"/>
              <a:gd name="T2" fmla="*/ 225 w 274"/>
              <a:gd name="T3" fmla="*/ 30 h 247"/>
              <a:gd name="T4" fmla="*/ 228 w 274"/>
              <a:gd name="T5" fmla="*/ 30 h 247"/>
              <a:gd name="T6" fmla="*/ 232 w 274"/>
              <a:gd name="T7" fmla="*/ 31 h 247"/>
              <a:gd name="T8" fmla="*/ 236 w 274"/>
              <a:gd name="T9" fmla="*/ 33 h 247"/>
              <a:gd name="T10" fmla="*/ 240 w 274"/>
              <a:gd name="T11" fmla="*/ 34 h 247"/>
              <a:gd name="T12" fmla="*/ 272 w 274"/>
              <a:gd name="T13" fmla="*/ 57 h 247"/>
              <a:gd name="T14" fmla="*/ 274 w 274"/>
              <a:gd name="T15" fmla="*/ 58 h 247"/>
              <a:gd name="T16" fmla="*/ 274 w 274"/>
              <a:gd name="T17" fmla="*/ 61 h 247"/>
              <a:gd name="T18" fmla="*/ 274 w 274"/>
              <a:gd name="T19" fmla="*/ 63 h 247"/>
              <a:gd name="T20" fmla="*/ 272 w 274"/>
              <a:gd name="T21" fmla="*/ 66 h 247"/>
              <a:gd name="T22" fmla="*/ 240 w 274"/>
              <a:gd name="T23" fmla="*/ 89 h 247"/>
              <a:gd name="T24" fmla="*/ 236 w 274"/>
              <a:gd name="T25" fmla="*/ 90 h 247"/>
              <a:gd name="T26" fmla="*/ 232 w 274"/>
              <a:gd name="T27" fmla="*/ 91 h 247"/>
              <a:gd name="T28" fmla="*/ 228 w 274"/>
              <a:gd name="T29" fmla="*/ 93 h 247"/>
              <a:gd name="T30" fmla="*/ 225 w 274"/>
              <a:gd name="T31" fmla="*/ 93 h 247"/>
              <a:gd name="T32" fmla="*/ 142 w 274"/>
              <a:gd name="T33" fmla="*/ 93 h 247"/>
              <a:gd name="T34" fmla="*/ 130 w 274"/>
              <a:gd name="T35" fmla="*/ 30 h 247"/>
              <a:gd name="T36" fmla="*/ 105 w 274"/>
              <a:gd name="T37" fmla="*/ 0 h 247"/>
              <a:gd name="T38" fmla="*/ 116 w 274"/>
              <a:gd name="T39" fmla="*/ 0 h 247"/>
              <a:gd name="T40" fmla="*/ 120 w 274"/>
              <a:gd name="T41" fmla="*/ 0 h 247"/>
              <a:gd name="T42" fmla="*/ 121 w 274"/>
              <a:gd name="T43" fmla="*/ 2 h 247"/>
              <a:gd name="T44" fmla="*/ 123 w 274"/>
              <a:gd name="T45" fmla="*/ 5 h 247"/>
              <a:gd name="T46" fmla="*/ 123 w 274"/>
              <a:gd name="T47" fmla="*/ 242 h 247"/>
              <a:gd name="T48" fmla="*/ 121 w 274"/>
              <a:gd name="T49" fmla="*/ 244 h 247"/>
              <a:gd name="T50" fmla="*/ 120 w 274"/>
              <a:gd name="T51" fmla="*/ 246 h 247"/>
              <a:gd name="T52" fmla="*/ 116 w 274"/>
              <a:gd name="T53" fmla="*/ 247 h 247"/>
              <a:gd name="T54" fmla="*/ 105 w 274"/>
              <a:gd name="T55" fmla="*/ 247 h 247"/>
              <a:gd name="T56" fmla="*/ 101 w 274"/>
              <a:gd name="T57" fmla="*/ 246 h 247"/>
              <a:gd name="T58" fmla="*/ 100 w 274"/>
              <a:gd name="T59" fmla="*/ 244 h 247"/>
              <a:gd name="T60" fmla="*/ 98 w 274"/>
              <a:gd name="T61" fmla="*/ 242 h 247"/>
              <a:gd name="T62" fmla="*/ 98 w 274"/>
              <a:gd name="T63" fmla="*/ 121 h 247"/>
              <a:gd name="T64" fmla="*/ 50 w 274"/>
              <a:gd name="T65" fmla="*/ 121 h 247"/>
              <a:gd name="T66" fmla="*/ 46 w 274"/>
              <a:gd name="T67" fmla="*/ 119 h 247"/>
              <a:gd name="T68" fmla="*/ 42 w 274"/>
              <a:gd name="T69" fmla="*/ 119 h 247"/>
              <a:gd name="T70" fmla="*/ 38 w 274"/>
              <a:gd name="T71" fmla="*/ 117 h 247"/>
              <a:gd name="T72" fmla="*/ 35 w 274"/>
              <a:gd name="T73" fmla="*/ 116 h 247"/>
              <a:gd name="T74" fmla="*/ 3 w 274"/>
              <a:gd name="T75" fmla="*/ 94 h 247"/>
              <a:gd name="T76" fmla="*/ 0 w 274"/>
              <a:gd name="T77" fmla="*/ 91 h 247"/>
              <a:gd name="T78" fmla="*/ 0 w 274"/>
              <a:gd name="T79" fmla="*/ 89 h 247"/>
              <a:gd name="T80" fmla="*/ 0 w 274"/>
              <a:gd name="T81" fmla="*/ 86 h 247"/>
              <a:gd name="T82" fmla="*/ 3 w 274"/>
              <a:gd name="T83" fmla="*/ 84 h 247"/>
              <a:gd name="T84" fmla="*/ 35 w 274"/>
              <a:gd name="T85" fmla="*/ 62 h 247"/>
              <a:gd name="T86" fmla="*/ 38 w 274"/>
              <a:gd name="T87" fmla="*/ 59 h 247"/>
              <a:gd name="T88" fmla="*/ 42 w 274"/>
              <a:gd name="T89" fmla="*/ 58 h 247"/>
              <a:gd name="T90" fmla="*/ 46 w 274"/>
              <a:gd name="T91" fmla="*/ 57 h 247"/>
              <a:gd name="T92" fmla="*/ 50 w 274"/>
              <a:gd name="T93" fmla="*/ 57 h 247"/>
              <a:gd name="T94" fmla="*/ 98 w 274"/>
              <a:gd name="T95" fmla="*/ 57 h 247"/>
              <a:gd name="T96" fmla="*/ 98 w 274"/>
              <a:gd name="T97" fmla="*/ 5 h 247"/>
              <a:gd name="T98" fmla="*/ 100 w 274"/>
              <a:gd name="T99" fmla="*/ 2 h 247"/>
              <a:gd name="T100" fmla="*/ 101 w 274"/>
              <a:gd name="T101" fmla="*/ 0 h 247"/>
              <a:gd name="T102" fmla="*/ 105 w 274"/>
              <a:gd name="T10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 h="247">
                <a:moveTo>
                  <a:pt x="130" y="30"/>
                </a:moveTo>
                <a:lnTo>
                  <a:pt x="225" y="30"/>
                </a:lnTo>
                <a:lnTo>
                  <a:pt x="228" y="30"/>
                </a:lnTo>
                <a:lnTo>
                  <a:pt x="232" y="31"/>
                </a:lnTo>
                <a:lnTo>
                  <a:pt x="236" y="33"/>
                </a:lnTo>
                <a:lnTo>
                  <a:pt x="240" y="34"/>
                </a:lnTo>
                <a:lnTo>
                  <a:pt x="272" y="57"/>
                </a:lnTo>
                <a:lnTo>
                  <a:pt x="274" y="58"/>
                </a:lnTo>
                <a:lnTo>
                  <a:pt x="274" y="61"/>
                </a:lnTo>
                <a:lnTo>
                  <a:pt x="274" y="63"/>
                </a:lnTo>
                <a:lnTo>
                  <a:pt x="272" y="66"/>
                </a:lnTo>
                <a:lnTo>
                  <a:pt x="240" y="89"/>
                </a:lnTo>
                <a:lnTo>
                  <a:pt x="236" y="90"/>
                </a:lnTo>
                <a:lnTo>
                  <a:pt x="232" y="91"/>
                </a:lnTo>
                <a:lnTo>
                  <a:pt x="228" y="93"/>
                </a:lnTo>
                <a:lnTo>
                  <a:pt x="225" y="93"/>
                </a:lnTo>
                <a:lnTo>
                  <a:pt x="142" y="93"/>
                </a:lnTo>
                <a:lnTo>
                  <a:pt x="130" y="30"/>
                </a:lnTo>
                <a:close/>
                <a:moveTo>
                  <a:pt x="105" y="0"/>
                </a:moveTo>
                <a:lnTo>
                  <a:pt x="116" y="0"/>
                </a:lnTo>
                <a:lnTo>
                  <a:pt x="120" y="0"/>
                </a:lnTo>
                <a:lnTo>
                  <a:pt x="121" y="2"/>
                </a:lnTo>
                <a:lnTo>
                  <a:pt x="123" y="5"/>
                </a:lnTo>
                <a:lnTo>
                  <a:pt x="123" y="242"/>
                </a:lnTo>
                <a:lnTo>
                  <a:pt x="121" y="244"/>
                </a:lnTo>
                <a:lnTo>
                  <a:pt x="120" y="246"/>
                </a:lnTo>
                <a:lnTo>
                  <a:pt x="116" y="247"/>
                </a:lnTo>
                <a:lnTo>
                  <a:pt x="105" y="247"/>
                </a:lnTo>
                <a:lnTo>
                  <a:pt x="101" y="246"/>
                </a:lnTo>
                <a:lnTo>
                  <a:pt x="100" y="244"/>
                </a:lnTo>
                <a:lnTo>
                  <a:pt x="98" y="242"/>
                </a:lnTo>
                <a:lnTo>
                  <a:pt x="98" y="121"/>
                </a:lnTo>
                <a:lnTo>
                  <a:pt x="50" y="121"/>
                </a:lnTo>
                <a:lnTo>
                  <a:pt x="46" y="119"/>
                </a:lnTo>
                <a:lnTo>
                  <a:pt x="42" y="119"/>
                </a:lnTo>
                <a:lnTo>
                  <a:pt x="38" y="117"/>
                </a:lnTo>
                <a:lnTo>
                  <a:pt x="35" y="116"/>
                </a:lnTo>
                <a:lnTo>
                  <a:pt x="3" y="94"/>
                </a:lnTo>
                <a:lnTo>
                  <a:pt x="0" y="91"/>
                </a:lnTo>
                <a:lnTo>
                  <a:pt x="0" y="89"/>
                </a:lnTo>
                <a:lnTo>
                  <a:pt x="0" y="86"/>
                </a:lnTo>
                <a:lnTo>
                  <a:pt x="3" y="84"/>
                </a:lnTo>
                <a:lnTo>
                  <a:pt x="35" y="62"/>
                </a:lnTo>
                <a:lnTo>
                  <a:pt x="38" y="59"/>
                </a:lnTo>
                <a:lnTo>
                  <a:pt x="42" y="58"/>
                </a:lnTo>
                <a:lnTo>
                  <a:pt x="46" y="57"/>
                </a:lnTo>
                <a:lnTo>
                  <a:pt x="50" y="57"/>
                </a:lnTo>
                <a:lnTo>
                  <a:pt x="98" y="57"/>
                </a:lnTo>
                <a:lnTo>
                  <a:pt x="98" y="5"/>
                </a:lnTo>
                <a:lnTo>
                  <a:pt x="100" y="2"/>
                </a:lnTo>
                <a:lnTo>
                  <a:pt x="101" y="0"/>
                </a:lnTo>
                <a:lnTo>
                  <a:pt x="105" y="0"/>
                </a:lnTo>
                <a:close/>
              </a:path>
            </a:pathLst>
          </a:custGeom>
          <a:solidFill>
            <a:srgbClr val="E5B350"/>
          </a:solidFill>
          <a:ln w="0">
            <a:solidFill>
              <a:srgbClr val="994C5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a:ln>
                <a:noFill/>
              </a:ln>
              <a:solidFill>
                <a:schemeClr val="bg1"/>
              </a:solidFill>
              <a:effectLst/>
              <a:uLnTx/>
              <a:uFillTx/>
              <a:latin typeface="+mn-ea"/>
            </a:endParaRPr>
          </a:p>
        </p:txBody>
      </p:sp>
      <p:sp>
        <p:nvSpPr>
          <p:cNvPr id="6" name="文本框 5">
            <a:extLst>
              <a:ext uri="{FF2B5EF4-FFF2-40B4-BE49-F238E27FC236}">
                <a16:creationId xmlns:a16="http://schemas.microsoft.com/office/drawing/2014/main" id="{71B2BC29-14A9-4108-8F4F-60C043439D79}"/>
              </a:ext>
            </a:extLst>
          </p:cNvPr>
          <p:cNvSpPr txBox="1"/>
          <p:nvPr/>
        </p:nvSpPr>
        <p:spPr>
          <a:xfrm>
            <a:off x="1684616" y="45700"/>
            <a:ext cx="9514325" cy="646331"/>
          </a:xfrm>
          <a:prstGeom prst="rect">
            <a:avLst/>
          </a:prstGeom>
          <a:noFill/>
        </p:spPr>
        <p:txBody>
          <a:bodyPr wrap="square" rtlCol="0">
            <a:spAutoFit/>
          </a:bodyPr>
          <a:lstStyle/>
          <a:p>
            <a:pPr lvl="0">
              <a:defRPr/>
            </a:pPr>
            <a:r>
              <a:rPr lang="en-US" altLang="zh-CN" sz="3600" b="1" kern="0">
                <a:solidFill>
                  <a:srgbClr val="E5B350"/>
                </a:solidFill>
                <a:effectLst>
                  <a:outerShdw blurRad="38100" dist="38100" dir="2700000" algn="tl">
                    <a:srgbClr val="000000">
                      <a:alpha val="43137"/>
                    </a:srgbClr>
                  </a:outerShdw>
                </a:effectLst>
              </a:rPr>
              <a:t>Sprint Review</a:t>
            </a:r>
            <a:endParaRPr lang="zh-CN" altLang="en-US" sz="3600" b="1" kern="0" dirty="0">
              <a:solidFill>
                <a:srgbClr val="E5B350"/>
              </a:solidFill>
              <a:effectLst>
                <a:outerShdw blurRad="38100" dist="38100" dir="2700000" algn="tl">
                  <a:srgbClr val="000000">
                    <a:alpha val="43137"/>
                  </a:srgbClr>
                </a:outerShdw>
              </a:effectLst>
            </a:endParaRPr>
          </a:p>
        </p:txBody>
      </p:sp>
      <p:sp>
        <p:nvSpPr>
          <p:cNvPr id="44" name="矩形 43"/>
          <p:cNvSpPr/>
          <p:nvPr/>
        </p:nvSpPr>
        <p:spPr>
          <a:xfrm>
            <a:off x="0" y="1531197"/>
            <a:ext cx="12192000" cy="715617"/>
          </a:xfrm>
          <a:prstGeom prst="rect">
            <a:avLst/>
          </a:prstGeom>
          <a:solidFill>
            <a:srgbClr val="984C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defRPr/>
            </a:pPr>
            <a:r>
              <a:rPr lang="en-US" altLang="zh-CN" sz="2000" b="1" kern="0" dirty="0">
                <a:solidFill>
                  <a:srgbClr val="E5B350"/>
                </a:solidFill>
                <a:effectLst>
                  <a:outerShdw blurRad="38100" dist="38100" dir="2700000" algn="tl">
                    <a:srgbClr val="000000">
                      <a:alpha val="43137"/>
                    </a:srgbClr>
                  </a:outerShdw>
                </a:effectLst>
              </a:rPr>
              <a:t>1.</a:t>
            </a:r>
            <a:r>
              <a:rPr lang="zh-CN" altLang="en-US" sz="2000" b="1" kern="0" dirty="0">
                <a:solidFill>
                  <a:srgbClr val="E5B350"/>
                </a:solidFill>
                <a:effectLst>
                  <a:outerShdw blurRad="38100" dist="38100" dir="2700000" algn="tl">
                    <a:srgbClr val="000000">
                      <a:alpha val="43137"/>
                    </a:srgbClr>
                  </a:outerShdw>
                </a:effectLst>
              </a:rPr>
              <a:t> </a:t>
            </a:r>
            <a:r>
              <a:rPr lang="en-US" altLang="zh-CN" sz="2000" b="1" kern="0" dirty="0">
                <a:solidFill>
                  <a:srgbClr val="E5B350"/>
                </a:solidFill>
                <a:effectLst>
                  <a:outerShdw blurRad="38100" dist="38100" dir="2700000" algn="tl">
                    <a:srgbClr val="000000">
                      <a:alpha val="43137"/>
                    </a:srgbClr>
                  </a:outerShdw>
                </a:effectLst>
              </a:rPr>
              <a:t>Never</a:t>
            </a:r>
            <a:r>
              <a:rPr lang="zh-CN" altLang="en-US" sz="2000" b="1" kern="0" dirty="0">
                <a:solidFill>
                  <a:srgbClr val="E5B350"/>
                </a:solidFill>
                <a:effectLst>
                  <a:outerShdw blurRad="38100" dist="38100" dir="2700000" algn="tl">
                    <a:srgbClr val="000000">
                      <a:alpha val="43137"/>
                    </a:srgbClr>
                  </a:outerShdw>
                </a:effectLst>
              </a:rPr>
              <a:t> </a:t>
            </a:r>
            <a:r>
              <a:rPr lang="en-US" altLang="zh-CN" sz="2000" b="1" kern="0" dirty="0">
                <a:solidFill>
                  <a:srgbClr val="E5B350"/>
                </a:solidFill>
                <a:effectLst>
                  <a:outerShdw blurRad="38100" dist="38100" dir="2700000" algn="tl">
                    <a:srgbClr val="000000">
                      <a:alpha val="43137"/>
                    </a:srgbClr>
                  </a:outerShdw>
                </a:effectLst>
              </a:rPr>
              <a:t>underestimate the workload</a:t>
            </a:r>
            <a:endParaRPr lang="zh-CN" altLang="en-US" sz="2000" b="1" kern="0" dirty="0">
              <a:solidFill>
                <a:srgbClr val="E5B350"/>
              </a:solidFill>
              <a:effectLst>
                <a:outerShdw blurRad="38100" dist="38100" dir="2700000" algn="tl">
                  <a:srgbClr val="000000">
                    <a:alpha val="43137"/>
                  </a:srgbClr>
                </a:outerShdw>
              </a:effectLst>
            </a:endParaRPr>
          </a:p>
        </p:txBody>
      </p:sp>
      <p:sp>
        <p:nvSpPr>
          <p:cNvPr id="45" name="矩形 44"/>
          <p:cNvSpPr/>
          <p:nvPr/>
        </p:nvSpPr>
        <p:spPr>
          <a:xfrm>
            <a:off x="0" y="2595597"/>
            <a:ext cx="12192000" cy="715617"/>
          </a:xfrm>
          <a:prstGeom prst="rect">
            <a:avLst/>
          </a:prstGeom>
          <a:solidFill>
            <a:srgbClr val="984C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defRPr/>
            </a:pPr>
            <a:r>
              <a:rPr lang="en-US" altLang="zh-CN" sz="2000" b="1" kern="0" dirty="0">
                <a:solidFill>
                  <a:srgbClr val="E5B350"/>
                </a:solidFill>
                <a:effectLst>
                  <a:outerShdw blurRad="38100" dist="38100" dir="2700000" algn="tl">
                    <a:srgbClr val="000000">
                      <a:alpha val="43137"/>
                    </a:srgbClr>
                  </a:outerShdw>
                </a:effectLst>
              </a:rPr>
              <a:t>2. Balance the workload and give each sprint appropriate amount of work </a:t>
            </a:r>
            <a:endParaRPr lang="zh-CN" altLang="en-US" sz="2000" b="1" kern="0" dirty="0">
              <a:solidFill>
                <a:srgbClr val="E5B350"/>
              </a:solidFill>
              <a:effectLst>
                <a:outerShdw blurRad="38100" dist="38100" dir="2700000" algn="tl">
                  <a:srgbClr val="000000">
                    <a:alpha val="43137"/>
                  </a:srgbClr>
                </a:outerShdw>
              </a:effectLst>
            </a:endParaRPr>
          </a:p>
        </p:txBody>
      </p:sp>
      <p:sp>
        <p:nvSpPr>
          <p:cNvPr id="46" name="矩形 45"/>
          <p:cNvSpPr/>
          <p:nvPr/>
        </p:nvSpPr>
        <p:spPr>
          <a:xfrm>
            <a:off x="0" y="3659998"/>
            <a:ext cx="12192000" cy="715617"/>
          </a:xfrm>
          <a:prstGeom prst="rect">
            <a:avLst/>
          </a:prstGeom>
          <a:solidFill>
            <a:srgbClr val="984C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defRPr/>
            </a:pPr>
            <a:r>
              <a:rPr lang="en-US" altLang="zh-CN" sz="2000" b="1" kern="0" dirty="0">
                <a:solidFill>
                  <a:srgbClr val="E5B350"/>
                </a:solidFill>
                <a:effectLst>
                  <a:outerShdw blurRad="38100" dist="38100" dir="2700000" algn="tl">
                    <a:srgbClr val="000000">
                      <a:alpha val="43137"/>
                    </a:srgbClr>
                  </a:outerShdw>
                </a:effectLst>
              </a:rPr>
              <a:t>3. Take advantage of version control platform like gitlab</a:t>
            </a:r>
            <a:endParaRPr lang="zh-CN" altLang="en-US" sz="2000" b="1" kern="0" dirty="0">
              <a:solidFill>
                <a:srgbClr val="E5B350"/>
              </a:solidFill>
              <a:effectLst>
                <a:outerShdw blurRad="38100" dist="38100" dir="2700000" algn="tl">
                  <a:srgbClr val="000000">
                    <a:alpha val="43137"/>
                  </a:srgbClr>
                </a:outerShdw>
              </a:effectLst>
            </a:endParaRPr>
          </a:p>
        </p:txBody>
      </p:sp>
      <p:sp>
        <p:nvSpPr>
          <p:cNvPr id="47" name="矩形 46"/>
          <p:cNvSpPr/>
          <p:nvPr/>
        </p:nvSpPr>
        <p:spPr>
          <a:xfrm>
            <a:off x="0" y="4724399"/>
            <a:ext cx="12192000" cy="715617"/>
          </a:xfrm>
          <a:prstGeom prst="rect">
            <a:avLst/>
          </a:prstGeom>
          <a:solidFill>
            <a:srgbClr val="984C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defRPr/>
            </a:pPr>
            <a:r>
              <a:rPr lang="en-US" altLang="zh-CN" sz="2000" b="1" kern="0" dirty="0">
                <a:solidFill>
                  <a:srgbClr val="E5B350"/>
                </a:solidFill>
                <a:effectLst>
                  <a:outerShdw blurRad="38100" dist="38100" dir="2700000" algn="tl">
                    <a:srgbClr val="000000">
                      <a:alpha val="43137"/>
                    </a:srgbClr>
                  </a:outerShdw>
                </a:effectLst>
              </a:rPr>
              <a:t>4. Before development, agree on the interface or the method that will be used in the project</a:t>
            </a:r>
            <a:endParaRPr lang="zh-CN" altLang="en-US" sz="2000" b="1" kern="0" dirty="0">
              <a:solidFill>
                <a:srgbClr val="E5B35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5938801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5B34F"/>
        </a:solidFill>
        <a:effectLst/>
      </p:bgPr>
    </p:bg>
    <p:spTree>
      <p:nvGrpSpPr>
        <p:cNvPr id="1" name=""/>
        <p:cNvGrpSpPr/>
        <p:nvPr/>
      </p:nvGrpSpPr>
      <p:grpSpPr>
        <a:xfrm>
          <a:off x="0" y="0"/>
          <a:ext cx="0" cy="0"/>
          <a:chOff x="0" y="0"/>
          <a:chExt cx="0" cy="0"/>
        </a:xfrm>
      </p:grpSpPr>
      <p:sp>
        <p:nvSpPr>
          <p:cNvPr id="8" name="矩形 7"/>
          <p:cNvSpPr>
            <a:spLocks noChangeAspect="1"/>
          </p:cNvSpPr>
          <p:nvPr/>
        </p:nvSpPr>
        <p:spPr>
          <a:xfrm>
            <a:off x="4639674" y="2382782"/>
            <a:ext cx="1169459" cy="1559278"/>
          </a:xfrm>
          <a:prstGeom prst="rect">
            <a:avLst/>
          </a:prstGeom>
          <a:solidFill>
            <a:srgbClr val="994C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haroni" panose="02010803020104030203" pitchFamily="2" charset="-79"/>
              <a:cs typeface="Aharoni" panose="02010803020104030203" pitchFamily="2" charset="-79"/>
            </a:endParaRPr>
          </a:p>
        </p:txBody>
      </p:sp>
      <p:sp>
        <p:nvSpPr>
          <p:cNvPr id="9" name="矩形 8"/>
          <p:cNvSpPr>
            <a:spLocks noChangeAspect="1"/>
          </p:cNvSpPr>
          <p:nvPr/>
        </p:nvSpPr>
        <p:spPr>
          <a:xfrm>
            <a:off x="2874703" y="2382782"/>
            <a:ext cx="1169459" cy="1559278"/>
          </a:xfrm>
          <a:prstGeom prst="rect">
            <a:avLst/>
          </a:prstGeom>
          <a:solidFill>
            <a:srgbClr val="994C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haroni" panose="02010803020104030203" pitchFamily="2" charset="-79"/>
              <a:cs typeface="Aharoni" panose="02010803020104030203" pitchFamily="2" charset="-79"/>
            </a:endParaRPr>
          </a:p>
        </p:txBody>
      </p:sp>
      <p:sp>
        <p:nvSpPr>
          <p:cNvPr id="10" name="矩形 9"/>
          <p:cNvSpPr>
            <a:spLocks noChangeAspect="1"/>
          </p:cNvSpPr>
          <p:nvPr/>
        </p:nvSpPr>
        <p:spPr>
          <a:xfrm>
            <a:off x="6404646" y="2382782"/>
            <a:ext cx="1169459" cy="1559278"/>
          </a:xfrm>
          <a:prstGeom prst="rect">
            <a:avLst/>
          </a:prstGeom>
          <a:solidFill>
            <a:srgbClr val="994C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haroni" panose="02010803020104030203" pitchFamily="2" charset="-79"/>
              <a:cs typeface="Aharoni" panose="02010803020104030203" pitchFamily="2" charset="-79"/>
            </a:endParaRPr>
          </a:p>
        </p:txBody>
      </p:sp>
      <p:sp>
        <p:nvSpPr>
          <p:cNvPr id="12" name="文本框 11"/>
          <p:cNvSpPr txBox="1"/>
          <p:nvPr/>
        </p:nvSpPr>
        <p:spPr>
          <a:xfrm>
            <a:off x="3014268" y="2406238"/>
            <a:ext cx="890328" cy="156966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9600" b="0" i="0" u="none" strike="noStrike" kern="0" cap="none" spc="0" normalizeH="0" baseline="0" noProof="0" dirty="0">
                <a:ln>
                  <a:noFill/>
                </a:ln>
                <a:solidFill>
                  <a:schemeClr val="bg1"/>
                </a:solidFill>
                <a:effectLst/>
                <a:uLnTx/>
                <a:uFillTx/>
                <a:latin typeface="Aharoni" panose="02010803020104030203" pitchFamily="2" charset="-79"/>
                <a:ea typeface="华文细黑" panose="02010600040101010101" pitchFamily="2" charset="-122"/>
                <a:cs typeface="Aharoni" panose="02010803020104030203" pitchFamily="2" charset="-79"/>
              </a:rPr>
              <a:t>D</a:t>
            </a:r>
          </a:p>
        </p:txBody>
      </p:sp>
      <p:sp>
        <p:nvSpPr>
          <p:cNvPr id="13" name="文本框 12"/>
          <p:cNvSpPr txBox="1"/>
          <p:nvPr/>
        </p:nvSpPr>
        <p:spPr>
          <a:xfrm>
            <a:off x="4779239" y="2386190"/>
            <a:ext cx="890328" cy="156966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9600" b="0" i="0" u="none" strike="noStrike" kern="0" cap="none" spc="0" normalizeH="0" baseline="0" noProof="0" dirty="0">
                <a:ln>
                  <a:noFill/>
                </a:ln>
                <a:solidFill>
                  <a:schemeClr val="bg1"/>
                </a:solidFill>
                <a:effectLst/>
                <a:uLnTx/>
                <a:uFillTx/>
                <a:latin typeface="Aharoni" panose="02010803020104030203" pitchFamily="2" charset="-79"/>
                <a:ea typeface="华文细黑" panose="02010600040101010101" pitchFamily="2" charset="-122"/>
                <a:cs typeface="Aharoni" panose="02010803020104030203" pitchFamily="2" charset="-79"/>
              </a:rPr>
              <a:t>E</a:t>
            </a:r>
          </a:p>
        </p:txBody>
      </p:sp>
      <p:sp>
        <p:nvSpPr>
          <p:cNvPr id="14" name="文本框 13"/>
          <p:cNvSpPr txBox="1"/>
          <p:nvPr/>
        </p:nvSpPr>
        <p:spPr>
          <a:xfrm>
            <a:off x="6544211" y="2362852"/>
            <a:ext cx="890328" cy="156966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9600" b="0" i="0" u="none" strike="noStrike" kern="0" cap="none" spc="0" normalizeH="0" baseline="0" noProof="0" dirty="0">
                <a:ln>
                  <a:noFill/>
                </a:ln>
                <a:solidFill>
                  <a:schemeClr val="bg1"/>
                </a:solidFill>
                <a:effectLst/>
                <a:uLnTx/>
                <a:uFillTx/>
                <a:latin typeface="Aharoni" panose="02010803020104030203" pitchFamily="2" charset="-79"/>
                <a:ea typeface="华文细黑" panose="02010600040101010101" pitchFamily="2" charset="-122"/>
                <a:cs typeface="Aharoni" panose="02010803020104030203" pitchFamily="2" charset="-79"/>
              </a:rPr>
              <a:t>M</a:t>
            </a:r>
          </a:p>
        </p:txBody>
      </p:sp>
      <p:sp>
        <p:nvSpPr>
          <p:cNvPr id="11" name="椭圆 10"/>
          <p:cNvSpPr/>
          <p:nvPr/>
        </p:nvSpPr>
        <p:spPr>
          <a:xfrm>
            <a:off x="5909320" y="5769620"/>
            <a:ext cx="373360" cy="373360"/>
          </a:xfrm>
          <a:prstGeom prst="ellipse">
            <a:avLst/>
          </a:prstGeom>
          <a:noFill/>
          <a:ln>
            <a:solidFill>
              <a:srgbClr val="984C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Aharoni" panose="02010803020104030203" pitchFamily="2" charset="-79"/>
              <a:cs typeface="Aharoni" panose="02010803020104030203" pitchFamily="2" charset="-79"/>
            </a:endParaRPr>
          </a:p>
        </p:txBody>
      </p:sp>
      <p:grpSp>
        <p:nvGrpSpPr>
          <p:cNvPr id="7" name="组合 6"/>
          <p:cNvGrpSpPr/>
          <p:nvPr/>
        </p:nvGrpSpPr>
        <p:grpSpPr>
          <a:xfrm>
            <a:off x="6002403" y="5862703"/>
            <a:ext cx="187194" cy="995297"/>
            <a:chOff x="6002403" y="5862703"/>
            <a:chExt cx="187194" cy="995297"/>
          </a:xfrm>
        </p:grpSpPr>
        <p:cxnSp>
          <p:nvCxnSpPr>
            <p:cNvPr id="3" name="直接连接符 2"/>
            <p:cNvCxnSpPr/>
            <p:nvPr/>
          </p:nvCxnSpPr>
          <p:spPr>
            <a:xfrm flipV="1">
              <a:off x="6096000" y="5956300"/>
              <a:ext cx="0" cy="901700"/>
            </a:xfrm>
            <a:prstGeom prst="line">
              <a:avLst/>
            </a:prstGeom>
            <a:ln w="19050">
              <a:solidFill>
                <a:srgbClr val="984C50"/>
              </a:solidFill>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6002403" y="5862703"/>
              <a:ext cx="187194" cy="187194"/>
            </a:xfrm>
            <a:prstGeom prst="ellipse">
              <a:avLst/>
            </a:prstGeom>
            <a:solidFill>
              <a:srgbClr val="984C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haroni" panose="02010803020104030203" pitchFamily="2" charset="-79"/>
                <a:cs typeface="Aharoni" panose="02010803020104030203" pitchFamily="2" charset="-79"/>
              </a:endParaRPr>
            </a:p>
          </p:txBody>
        </p:sp>
      </p:grpSp>
      <p:sp>
        <p:nvSpPr>
          <p:cNvPr id="17" name="矩形 16"/>
          <p:cNvSpPr>
            <a:spLocks noChangeAspect="1"/>
          </p:cNvSpPr>
          <p:nvPr/>
        </p:nvSpPr>
        <p:spPr>
          <a:xfrm>
            <a:off x="8169616" y="2362852"/>
            <a:ext cx="1169459" cy="1559278"/>
          </a:xfrm>
          <a:prstGeom prst="rect">
            <a:avLst/>
          </a:prstGeom>
          <a:solidFill>
            <a:srgbClr val="994C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haroni" panose="02010803020104030203" pitchFamily="2" charset="-79"/>
              <a:cs typeface="Aharoni" panose="02010803020104030203" pitchFamily="2" charset="-79"/>
            </a:endParaRPr>
          </a:p>
        </p:txBody>
      </p:sp>
      <p:sp>
        <p:nvSpPr>
          <p:cNvPr id="20" name="文本框 19"/>
          <p:cNvSpPr txBox="1"/>
          <p:nvPr/>
        </p:nvSpPr>
        <p:spPr>
          <a:xfrm>
            <a:off x="8309181" y="2352470"/>
            <a:ext cx="890328" cy="156966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9600" b="0" i="0" u="none" strike="noStrike" kern="0" cap="none" spc="0" normalizeH="0" baseline="0" noProof="0" dirty="0">
                <a:ln>
                  <a:noFill/>
                </a:ln>
                <a:solidFill>
                  <a:schemeClr val="bg1"/>
                </a:solidFill>
                <a:effectLst/>
                <a:uLnTx/>
                <a:uFillTx/>
                <a:latin typeface="Aharoni" panose="02010803020104030203" pitchFamily="2" charset="-79"/>
                <a:ea typeface="华文细黑" panose="02010600040101010101" pitchFamily="2" charset="-122"/>
                <a:cs typeface="Aharoni" panose="02010803020104030203" pitchFamily="2" charset="-79"/>
              </a:rPr>
              <a:t>O</a:t>
            </a:r>
          </a:p>
        </p:txBody>
      </p:sp>
    </p:spTree>
    <p:extLst>
      <p:ext uri="{BB962C8B-B14F-4D97-AF65-F5344CB8AC3E}">
        <p14:creationId xmlns:p14="http://schemas.microsoft.com/office/powerpoint/2010/main" val="1664450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300" fill="hold"/>
                                        <p:tgtEl>
                                          <p:spTgt spid="9"/>
                                        </p:tgtEl>
                                        <p:attrNameLst>
                                          <p:attrName>ppt_x</p:attrName>
                                        </p:attrNameLst>
                                      </p:cBhvr>
                                      <p:tavLst>
                                        <p:tav tm="0">
                                          <p:val>
                                            <p:strVal val="#ppt_x"/>
                                          </p:val>
                                        </p:tav>
                                        <p:tav tm="100000">
                                          <p:val>
                                            <p:strVal val="#ppt_x"/>
                                          </p:val>
                                        </p:tav>
                                      </p:tavLst>
                                    </p:anim>
                                    <p:anim calcmode="lin" valueType="num">
                                      <p:cBhvr>
                                        <p:cTn id="8" dur="300" fill="hold"/>
                                        <p:tgtEl>
                                          <p:spTgt spid="9"/>
                                        </p:tgtEl>
                                        <p:attrNameLst>
                                          <p:attrName>ppt_y</p:attrName>
                                        </p:attrNameLst>
                                      </p:cBhvr>
                                      <p:tavLst>
                                        <p:tav tm="0">
                                          <p:val>
                                            <p:strVal val="#ppt_y-#ppt_h/2"/>
                                          </p:val>
                                        </p:tav>
                                        <p:tav tm="100000">
                                          <p:val>
                                            <p:strVal val="#ppt_y"/>
                                          </p:val>
                                        </p:tav>
                                      </p:tavLst>
                                    </p:anim>
                                    <p:anim calcmode="lin" valueType="num">
                                      <p:cBhvr>
                                        <p:cTn id="9" dur="300" fill="hold"/>
                                        <p:tgtEl>
                                          <p:spTgt spid="9"/>
                                        </p:tgtEl>
                                        <p:attrNameLst>
                                          <p:attrName>ppt_w</p:attrName>
                                        </p:attrNameLst>
                                      </p:cBhvr>
                                      <p:tavLst>
                                        <p:tav tm="0">
                                          <p:val>
                                            <p:strVal val="#ppt_w"/>
                                          </p:val>
                                        </p:tav>
                                        <p:tav tm="100000">
                                          <p:val>
                                            <p:strVal val="#ppt_w"/>
                                          </p:val>
                                        </p:tav>
                                      </p:tavLst>
                                    </p:anim>
                                    <p:anim calcmode="lin" valueType="num">
                                      <p:cBhvr>
                                        <p:cTn id="10" dur="300" fill="hold"/>
                                        <p:tgtEl>
                                          <p:spTgt spid="9"/>
                                        </p:tgtEl>
                                        <p:attrNameLst>
                                          <p:attrName>ppt_h</p:attrName>
                                        </p:attrNameLst>
                                      </p:cBhvr>
                                      <p:tavLst>
                                        <p:tav tm="0">
                                          <p:val>
                                            <p:fltVal val="0"/>
                                          </p:val>
                                        </p:tav>
                                        <p:tav tm="100000">
                                          <p:val>
                                            <p:strVal val="#ppt_h"/>
                                          </p:val>
                                        </p:tav>
                                      </p:tavLst>
                                    </p:anim>
                                  </p:childTnLst>
                                </p:cTn>
                              </p:par>
                              <p:par>
                                <p:cTn id="11" presetID="17" presetClass="entr" presetSubtype="4" fill="hold" grpId="0" nodeType="withEffect">
                                  <p:stCondLst>
                                    <p:cond delay="100"/>
                                  </p:stCondLst>
                                  <p:childTnLst>
                                    <p:set>
                                      <p:cBhvr>
                                        <p:cTn id="12" dur="1" fill="hold">
                                          <p:stCondLst>
                                            <p:cond delay="0"/>
                                          </p:stCondLst>
                                        </p:cTn>
                                        <p:tgtEl>
                                          <p:spTgt spid="8"/>
                                        </p:tgtEl>
                                        <p:attrNameLst>
                                          <p:attrName>style.visibility</p:attrName>
                                        </p:attrNameLst>
                                      </p:cBhvr>
                                      <p:to>
                                        <p:strVal val="visible"/>
                                      </p:to>
                                    </p:set>
                                    <p:anim calcmode="lin" valueType="num">
                                      <p:cBhvr>
                                        <p:cTn id="13" dur="300" fill="hold"/>
                                        <p:tgtEl>
                                          <p:spTgt spid="8"/>
                                        </p:tgtEl>
                                        <p:attrNameLst>
                                          <p:attrName>ppt_x</p:attrName>
                                        </p:attrNameLst>
                                      </p:cBhvr>
                                      <p:tavLst>
                                        <p:tav tm="0">
                                          <p:val>
                                            <p:strVal val="#ppt_x"/>
                                          </p:val>
                                        </p:tav>
                                        <p:tav tm="100000">
                                          <p:val>
                                            <p:strVal val="#ppt_x"/>
                                          </p:val>
                                        </p:tav>
                                      </p:tavLst>
                                    </p:anim>
                                    <p:anim calcmode="lin" valueType="num">
                                      <p:cBhvr>
                                        <p:cTn id="14" dur="300" fill="hold"/>
                                        <p:tgtEl>
                                          <p:spTgt spid="8"/>
                                        </p:tgtEl>
                                        <p:attrNameLst>
                                          <p:attrName>ppt_y</p:attrName>
                                        </p:attrNameLst>
                                      </p:cBhvr>
                                      <p:tavLst>
                                        <p:tav tm="0">
                                          <p:val>
                                            <p:strVal val="#ppt_y+#ppt_h/2"/>
                                          </p:val>
                                        </p:tav>
                                        <p:tav tm="100000">
                                          <p:val>
                                            <p:strVal val="#ppt_y"/>
                                          </p:val>
                                        </p:tav>
                                      </p:tavLst>
                                    </p:anim>
                                    <p:anim calcmode="lin" valueType="num">
                                      <p:cBhvr>
                                        <p:cTn id="15" dur="300" fill="hold"/>
                                        <p:tgtEl>
                                          <p:spTgt spid="8"/>
                                        </p:tgtEl>
                                        <p:attrNameLst>
                                          <p:attrName>ppt_w</p:attrName>
                                        </p:attrNameLst>
                                      </p:cBhvr>
                                      <p:tavLst>
                                        <p:tav tm="0">
                                          <p:val>
                                            <p:strVal val="#ppt_w"/>
                                          </p:val>
                                        </p:tav>
                                        <p:tav tm="100000">
                                          <p:val>
                                            <p:strVal val="#ppt_w"/>
                                          </p:val>
                                        </p:tav>
                                      </p:tavLst>
                                    </p:anim>
                                    <p:anim calcmode="lin" valueType="num">
                                      <p:cBhvr>
                                        <p:cTn id="16" dur="300" fill="hold"/>
                                        <p:tgtEl>
                                          <p:spTgt spid="8"/>
                                        </p:tgtEl>
                                        <p:attrNameLst>
                                          <p:attrName>ppt_h</p:attrName>
                                        </p:attrNameLst>
                                      </p:cBhvr>
                                      <p:tavLst>
                                        <p:tav tm="0">
                                          <p:val>
                                            <p:fltVal val="0"/>
                                          </p:val>
                                        </p:tav>
                                        <p:tav tm="100000">
                                          <p:val>
                                            <p:strVal val="#ppt_h"/>
                                          </p:val>
                                        </p:tav>
                                      </p:tavLst>
                                    </p:anim>
                                  </p:childTnLst>
                                </p:cTn>
                              </p:par>
                              <p:par>
                                <p:cTn id="17" presetID="17" presetClass="entr" presetSubtype="2" fill="hold" grpId="0" nodeType="withEffect">
                                  <p:stCondLst>
                                    <p:cond delay="200"/>
                                  </p:stCondLst>
                                  <p:childTnLst>
                                    <p:set>
                                      <p:cBhvr>
                                        <p:cTn id="18" dur="1" fill="hold">
                                          <p:stCondLst>
                                            <p:cond delay="0"/>
                                          </p:stCondLst>
                                        </p:cTn>
                                        <p:tgtEl>
                                          <p:spTgt spid="10"/>
                                        </p:tgtEl>
                                        <p:attrNameLst>
                                          <p:attrName>style.visibility</p:attrName>
                                        </p:attrNameLst>
                                      </p:cBhvr>
                                      <p:to>
                                        <p:strVal val="visible"/>
                                      </p:to>
                                    </p:set>
                                    <p:anim calcmode="lin" valueType="num">
                                      <p:cBhvr>
                                        <p:cTn id="19" dur="300" fill="hold"/>
                                        <p:tgtEl>
                                          <p:spTgt spid="10"/>
                                        </p:tgtEl>
                                        <p:attrNameLst>
                                          <p:attrName>ppt_x</p:attrName>
                                        </p:attrNameLst>
                                      </p:cBhvr>
                                      <p:tavLst>
                                        <p:tav tm="0">
                                          <p:val>
                                            <p:strVal val="#ppt_x+#ppt_w/2"/>
                                          </p:val>
                                        </p:tav>
                                        <p:tav tm="100000">
                                          <p:val>
                                            <p:strVal val="#ppt_x"/>
                                          </p:val>
                                        </p:tav>
                                      </p:tavLst>
                                    </p:anim>
                                    <p:anim calcmode="lin" valueType="num">
                                      <p:cBhvr>
                                        <p:cTn id="20" dur="300" fill="hold"/>
                                        <p:tgtEl>
                                          <p:spTgt spid="10"/>
                                        </p:tgtEl>
                                        <p:attrNameLst>
                                          <p:attrName>ppt_y</p:attrName>
                                        </p:attrNameLst>
                                      </p:cBhvr>
                                      <p:tavLst>
                                        <p:tav tm="0">
                                          <p:val>
                                            <p:strVal val="#ppt_y"/>
                                          </p:val>
                                        </p:tav>
                                        <p:tav tm="100000">
                                          <p:val>
                                            <p:strVal val="#ppt_y"/>
                                          </p:val>
                                        </p:tav>
                                      </p:tavLst>
                                    </p:anim>
                                    <p:anim calcmode="lin" valueType="num">
                                      <p:cBhvr>
                                        <p:cTn id="21" dur="300" fill="hold"/>
                                        <p:tgtEl>
                                          <p:spTgt spid="10"/>
                                        </p:tgtEl>
                                        <p:attrNameLst>
                                          <p:attrName>ppt_w</p:attrName>
                                        </p:attrNameLst>
                                      </p:cBhvr>
                                      <p:tavLst>
                                        <p:tav tm="0">
                                          <p:val>
                                            <p:fltVal val="0"/>
                                          </p:val>
                                        </p:tav>
                                        <p:tav tm="100000">
                                          <p:val>
                                            <p:strVal val="#ppt_w"/>
                                          </p:val>
                                        </p:tav>
                                      </p:tavLst>
                                    </p:anim>
                                    <p:anim calcmode="lin" valueType="num">
                                      <p:cBhvr>
                                        <p:cTn id="22" dur="300" fill="hold"/>
                                        <p:tgtEl>
                                          <p:spTgt spid="10"/>
                                        </p:tgtEl>
                                        <p:attrNameLst>
                                          <p:attrName>ppt_h</p:attrName>
                                        </p:attrNameLst>
                                      </p:cBhvr>
                                      <p:tavLst>
                                        <p:tav tm="0">
                                          <p:val>
                                            <p:strVal val="#ppt_h"/>
                                          </p:val>
                                        </p:tav>
                                        <p:tav tm="100000">
                                          <p:val>
                                            <p:strVal val="#ppt_h"/>
                                          </p:val>
                                        </p:tav>
                                      </p:tavLst>
                                    </p:anim>
                                  </p:childTnLst>
                                </p:cTn>
                              </p:par>
                              <p:par>
                                <p:cTn id="23" presetID="2" presetClass="entr" presetSubtype="4" fill="hold" nodeType="withEffect">
                                  <p:stCondLst>
                                    <p:cond delay="20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par>
                                <p:cTn id="27" presetID="21" presetClass="entr" presetSubtype="1" fill="hold" grpId="0" nodeType="withEffect">
                                  <p:stCondLst>
                                    <p:cond delay="600"/>
                                  </p:stCondLst>
                                  <p:childTnLst>
                                    <p:set>
                                      <p:cBhvr>
                                        <p:cTn id="28" dur="1" fill="hold">
                                          <p:stCondLst>
                                            <p:cond delay="0"/>
                                          </p:stCondLst>
                                        </p:cTn>
                                        <p:tgtEl>
                                          <p:spTgt spid="11"/>
                                        </p:tgtEl>
                                        <p:attrNameLst>
                                          <p:attrName>style.visibility</p:attrName>
                                        </p:attrNameLst>
                                      </p:cBhvr>
                                      <p:to>
                                        <p:strVal val="visible"/>
                                      </p:to>
                                    </p:set>
                                    <p:animEffect transition="in" filter="wheel(1)">
                                      <p:cBhvr>
                                        <p:cTn id="29" dur="500"/>
                                        <p:tgtEl>
                                          <p:spTgt spid="11"/>
                                        </p:tgtEl>
                                      </p:cBhvr>
                                    </p:animEffect>
                                  </p:childTnLst>
                                </p:cTn>
                              </p:par>
                              <p:par>
                                <p:cTn id="30" presetID="6" presetClass="emph" presetSubtype="0" fill="hold" grpId="1" nodeType="withEffect">
                                  <p:stCondLst>
                                    <p:cond delay="1100"/>
                                  </p:stCondLst>
                                  <p:childTnLst>
                                    <p:animScale>
                                      <p:cBhvr>
                                        <p:cTn id="31" dur="500" fill="hold"/>
                                        <p:tgtEl>
                                          <p:spTgt spid="11"/>
                                        </p:tgtEl>
                                      </p:cBhvr>
                                      <p:by x="150000" y="150000"/>
                                    </p:animScale>
                                  </p:childTnLst>
                                </p:cTn>
                              </p:par>
                              <p:par>
                                <p:cTn id="32" presetID="10" presetClass="exit" presetSubtype="0" fill="hold" grpId="2" nodeType="withEffect">
                                  <p:stCondLst>
                                    <p:cond delay="1100"/>
                                  </p:stCondLst>
                                  <p:childTnLst>
                                    <p:animEffect transition="out" filter="fad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par>
                                <p:cTn id="35" presetID="17" presetClass="entr" presetSubtype="2" fill="hold" grpId="0" nodeType="withEffect">
                                  <p:stCondLst>
                                    <p:cond delay="200"/>
                                  </p:stCondLst>
                                  <p:childTnLst>
                                    <p:set>
                                      <p:cBhvr>
                                        <p:cTn id="36" dur="1" fill="hold">
                                          <p:stCondLst>
                                            <p:cond delay="0"/>
                                          </p:stCondLst>
                                        </p:cTn>
                                        <p:tgtEl>
                                          <p:spTgt spid="17"/>
                                        </p:tgtEl>
                                        <p:attrNameLst>
                                          <p:attrName>style.visibility</p:attrName>
                                        </p:attrNameLst>
                                      </p:cBhvr>
                                      <p:to>
                                        <p:strVal val="visible"/>
                                      </p:to>
                                    </p:set>
                                    <p:anim calcmode="lin" valueType="num">
                                      <p:cBhvr>
                                        <p:cTn id="37" dur="300" fill="hold"/>
                                        <p:tgtEl>
                                          <p:spTgt spid="17"/>
                                        </p:tgtEl>
                                        <p:attrNameLst>
                                          <p:attrName>ppt_x</p:attrName>
                                        </p:attrNameLst>
                                      </p:cBhvr>
                                      <p:tavLst>
                                        <p:tav tm="0">
                                          <p:val>
                                            <p:strVal val="#ppt_x+#ppt_w/2"/>
                                          </p:val>
                                        </p:tav>
                                        <p:tav tm="100000">
                                          <p:val>
                                            <p:strVal val="#ppt_x"/>
                                          </p:val>
                                        </p:tav>
                                      </p:tavLst>
                                    </p:anim>
                                    <p:anim calcmode="lin" valueType="num">
                                      <p:cBhvr>
                                        <p:cTn id="38" dur="300" fill="hold"/>
                                        <p:tgtEl>
                                          <p:spTgt spid="17"/>
                                        </p:tgtEl>
                                        <p:attrNameLst>
                                          <p:attrName>ppt_y</p:attrName>
                                        </p:attrNameLst>
                                      </p:cBhvr>
                                      <p:tavLst>
                                        <p:tav tm="0">
                                          <p:val>
                                            <p:strVal val="#ppt_y"/>
                                          </p:val>
                                        </p:tav>
                                        <p:tav tm="100000">
                                          <p:val>
                                            <p:strVal val="#ppt_y"/>
                                          </p:val>
                                        </p:tav>
                                      </p:tavLst>
                                    </p:anim>
                                    <p:anim calcmode="lin" valueType="num">
                                      <p:cBhvr>
                                        <p:cTn id="39" dur="300" fill="hold"/>
                                        <p:tgtEl>
                                          <p:spTgt spid="17"/>
                                        </p:tgtEl>
                                        <p:attrNameLst>
                                          <p:attrName>ppt_w</p:attrName>
                                        </p:attrNameLst>
                                      </p:cBhvr>
                                      <p:tavLst>
                                        <p:tav tm="0">
                                          <p:val>
                                            <p:fltVal val="0"/>
                                          </p:val>
                                        </p:tav>
                                        <p:tav tm="100000">
                                          <p:val>
                                            <p:strVal val="#ppt_w"/>
                                          </p:val>
                                        </p:tav>
                                      </p:tavLst>
                                    </p:anim>
                                    <p:anim calcmode="lin" valueType="num">
                                      <p:cBhvr>
                                        <p:cTn id="40" dur="300" fill="hold"/>
                                        <p:tgtEl>
                                          <p:spTgt spid="1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1" grpId="1" animBg="1"/>
      <p:bldP spid="11" grpId="2" animBg="1"/>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5B350"/>
        </a:solidFill>
        <a:effectLst/>
      </p:bgPr>
    </p:bg>
    <p:spTree>
      <p:nvGrpSpPr>
        <p:cNvPr id="1" name=""/>
        <p:cNvGrpSpPr/>
        <p:nvPr/>
      </p:nvGrpSpPr>
      <p:grpSpPr>
        <a:xfrm>
          <a:off x="0" y="0"/>
          <a:ext cx="0" cy="0"/>
          <a:chOff x="0" y="0"/>
          <a:chExt cx="0" cy="0"/>
        </a:xfrm>
      </p:grpSpPr>
      <p:sp>
        <p:nvSpPr>
          <p:cNvPr id="8" name="矩形 7"/>
          <p:cNvSpPr>
            <a:spLocks noChangeAspect="1"/>
          </p:cNvSpPr>
          <p:nvPr/>
        </p:nvSpPr>
        <p:spPr>
          <a:xfrm>
            <a:off x="5511271" y="1226961"/>
            <a:ext cx="1169459" cy="1559278"/>
          </a:xfrm>
          <a:prstGeom prst="rect">
            <a:avLst/>
          </a:prstGeom>
          <a:solidFill>
            <a:srgbClr val="994C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haroni" panose="02010803020104030203" pitchFamily="2" charset="-79"/>
              <a:cs typeface="Aharoni" panose="02010803020104030203" pitchFamily="2" charset="-79"/>
            </a:endParaRPr>
          </a:p>
        </p:txBody>
      </p:sp>
      <p:sp>
        <p:nvSpPr>
          <p:cNvPr id="9" name="矩形 8"/>
          <p:cNvSpPr>
            <a:spLocks noChangeAspect="1"/>
          </p:cNvSpPr>
          <p:nvPr/>
        </p:nvSpPr>
        <p:spPr>
          <a:xfrm>
            <a:off x="4205817" y="1226961"/>
            <a:ext cx="1169459" cy="1559278"/>
          </a:xfrm>
          <a:prstGeom prst="rect">
            <a:avLst/>
          </a:prstGeom>
          <a:solidFill>
            <a:srgbClr val="994C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haroni" panose="02010803020104030203" pitchFamily="2" charset="-79"/>
              <a:cs typeface="Aharoni" panose="02010803020104030203" pitchFamily="2" charset="-79"/>
            </a:endParaRPr>
          </a:p>
        </p:txBody>
      </p:sp>
      <p:sp>
        <p:nvSpPr>
          <p:cNvPr id="10" name="矩形 9"/>
          <p:cNvSpPr>
            <a:spLocks noChangeAspect="1"/>
          </p:cNvSpPr>
          <p:nvPr/>
        </p:nvSpPr>
        <p:spPr>
          <a:xfrm>
            <a:off x="6816726" y="1226961"/>
            <a:ext cx="1169459" cy="1559278"/>
          </a:xfrm>
          <a:prstGeom prst="rect">
            <a:avLst/>
          </a:prstGeom>
          <a:solidFill>
            <a:srgbClr val="994C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haroni" panose="02010803020104030203" pitchFamily="2" charset="-79"/>
              <a:cs typeface="Aharoni" panose="02010803020104030203" pitchFamily="2" charset="-79"/>
            </a:endParaRPr>
          </a:p>
        </p:txBody>
      </p:sp>
      <p:sp>
        <p:nvSpPr>
          <p:cNvPr id="12" name="文本框 11"/>
          <p:cNvSpPr txBox="1"/>
          <p:nvPr/>
        </p:nvSpPr>
        <p:spPr>
          <a:xfrm>
            <a:off x="4345382" y="1226961"/>
            <a:ext cx="890328" cy="1569660"/>
          </a:xfrm>
          <a:prstGeom prst="rect">
            <a:avLst/>
          </a:prstGeom>
          <a:noFill/>
        </p:spPr>
        <p:txBody>
          <a:bodyPr wrap="square" rtlCol="0">
            <a:spAutoFit/>
          </a:bodyPr>
          <a:lstStyle/>
          <a:p>
            <a:pPr algn="ctr"/>
            <a:r>
              <a:rPr lang="en-US" altLang="zh-CN" sz="9600" dirty="0">
                <a:solidFill>
                  <a:schemeClr val="bg1"/>
                </a:solidFill>
                <a:latin typeface="Aharoni" panose="02010803020104030203" pitchFamily="2" charset="-79"/>
                <a:ea typeface="华文细黑" panose="02010600040101010101" pitchFamily="2" charset="-122"/>
                <a:cs typeface="Aharoni" panose="02010803020104030203" pitchFamily="2" charset="-79"/>
              </a:rPr>
              <a:t>O</a:t>
            </a:r>
          </a:p>
        </p:txBody>
      </p:sp>
      <p:sp>
        <p:nvSpPr>
          <p:cNvPr id="13" name="文本框 12"/>
          <p:cNvSpPr txBox="1"/>
          <p:nvPr/>
        </p:nvSpPr>
        <p:spPr>
          <a:xfrm>
            <a:off x="5650836" y="1226961"/>
            <a:ext cx="890328" cy="1569660"/>
          </a:xfrm>
          <a:prstGeom prst="rect">
            <a:avLst/>
          </a:prstGeom>
          <a:noFill/>
        </p:spPr>
        <p:txBody>
          <a:bodyPr wrap="square" rtlCol="0">
            <a:spAutoFit/>
          </a:bodyPr>
          <a:lstStyle/>
          <a:p>
            <a:pPr algn="ctr"/>
            <a:r>
              <a:rPr lang="en-US" altLang="zh-CN" sz="9600" dirty="0">
                <a:solidFill>
                  <a:schemeClr val="bg1"/>
                </a:solidFill>
                <a:latin typeface="Aharoni" panose="02010803020104030203" pitchFamily="2" charset="-79"/>
                <a:ea typeface="华文细黑" panose="02010600040101010101" pitchFamily="2" charset="-122"/>
                <a:cs typeface="Aharoni" panose="02010803020104030203" pitchFamily="2" charset="-79"/>
              </a:rPr>
              <a:t>N</a:t>
            </a:r>
          </a:p>
        </p:txBody>
      </p:sp>
      <p:sp>
        <p:nvSpPr>
          <p:cNvPr id="14" name="文本框 13"/>
          <p:cNvSpPr txBox="1"/>
          <p:nvPr/>
        </p:nvSpPr>
        <p:spPr>
          <a:xfrm>
            <a:off x="6956291" y="1226961"/>
            <a:ext cx="890328" cy="1569660"/>
          </a:xfrm>
          <a:prstGeom prst="rect">
            <a:avLst/>
          </a:prstGeom>
          <a:noFill/>
        </p:spPr>
        <p:txBody>
          <a:bodyPr wrap="square" rtlCol="0">
            <a:spAutoFit/>
          </a:bodyPr>
          <a:lstStyle/>
          <a:p>
            <a:pPr algn="ctr"/>
            <a:r>
              <a:rPr lang="en-US" altLang="zh-CN" sz="9600" dirty="0">
                <a:solidFill>
                  <a:schemeClr val="bg1"/>
                </a:solidFill>
                <a:latin typeface="Aharoni" panose="02010803020104030203" pitchFamily="2" charset="-79"/>
                <a:ea typeface="华文细黑" panose="02010600040101010101" pitchFamily="2" charset="-122"/>
                <a:cs typeface="Aharoni" panose="02010803020104030203" pitchFamily="2" charset="-79"/>
              </a:rPr>
              <a:t>E</a:t>
            </a:r>
          </a:p>
        </p:txBody>
      </p:sp>
      <p:sp>
        <p:nvSpPr>
          <p:cNvPr id="11" name="椭圆 10"/>
          <p:cNvSpPr/>
          <p:nvPr/>
        </p:nvSpPr>
        <p:spPr>
          <a:xfrm>
            <a:off x="5909320" y="5769620"/>
            <a:ext cx="373360" cy="373360"/>
          </a:xfrm>
          <a:prstGeom prst="ellipse">
            <a:avLst/>
          </a:prstGeom>
          <a:noFill/>
          <a:ln>
            <a:solidFill>
              <a:srgbClr val="984C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haroni" panose="02010803020104030203" pitchFamily="2" charset="-79"/>
              <a:cs typeface="Aharoni" panose="02010803020104030203" pitchFamily="2" charset="-79"/>
            </a:endParaRPr>
          </a:p>
        </p:txBody>
      </p:sp>
      <p:grpSp>
        <p:nvGrpSpPr>
          <p:cNvPr id="7" name="组合 6"/>
          <p:cNvGrpSpPr/>
          <p:nvPr/>
        </p:nvGrpSpPr>
        <p:grpSpPr>
          <a:xfrm>
            <a:off x="6002403" y="5862703"/>
            <a:ext cx="187194" cy="995297"/>
            <a:chOff x="6002403" y="5862703"/>
            <a:chExt cx="187194" cy="995297"/>
          </a:xfrm>
        </p:grpSpPr>
        <p:cxnSp>
          <p:nvCxnSpPr>
            <p:cNvPr id="3" name="直接连接符 2"/>
            <p:cNvCxnSpPr/>
            <p:nvPr/>
          </p:nvCxnSpPr>
          <p:spPr>
            <a:xfrm flipV="1">
              <a:off x="6096000" y="5956300"/>
              <a:ext cx="0" cy="901700"/>
            </a:xfrm>
            <a:prstGeom prst="line">
              <a:avLst/>
            </a:prstGeom>
            <a:ln w="19050">
              <a:solidFill>
                <a:srgbClr val="984C50"/>
              </a:solidFill>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6002403" y="5862703"/>
              <a:ext cx="187194" cy="187194"/>
            </a:xfrm>
            <a:prstGeom prst="ellipse">
              <a:avLst/>
            </a:prstGeom>
            <a:solidFill>
              <a:srgbClr val="984C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haroni" panose="02010803020104030203" pitchFamily="2" charset="-79"/>
                <a:cs typeface="Aharoni" panose="02010803020104030203" pitchFamily="2" charset="-79"/>
              </a:endParaRPr>
            </a:p>
          </p:txBody>
        </p:sp>
      </p:grpSp>
      <p:sp>
        <p:nvSpPr>
          <p:cNvPr id="2" name="文本框 1"/>
          <p:cNvSpPr txBox="1"/>
          <p:nvPr/>
        </p:nvSpPr>
        <p:spPr>
          <a:xfrm>
            <a:off x="3297810" y="3513679"/>
            <a:ext cx="5596405" cy="2677656"/>
          </a:xfrm>
          <a:prstGeom prst="rect">
            <a:avLst/>
          </a:prstGeom>
          <a:noFill/>
        </p:spPr>
        <p:txBody>
          <a:bodyPr wrap="none" rtlCol="0">
            <a:spAutoFit/>
          </a:bodyPr>
          <a:lstStyle/>
          <a:p>
            <a:pPr lvl="0" algn="ctr">
              <a:defRPr/>
            </a:pPr>
            <a:r>
              <a:rPr lang="en-US" altLang="zh-CN" sz="4200" b="1" dirty="0">
                <a:solidFill>
                  <a:srgbClr val="994C52"/>
                </a:solidFill>
                <a:effectLst>
                  <a:outerShdw blurRad="38100" dist="38100" dir="2700000" algn="tl">
                    <a:srgbClr val="000000">
                      <a:alpha val="43137"/>
                    </a:srgbClr>
                  </a:outerShdw>
                </a:effectLst>
                <a:ea typeface="等线" panose="02010600030101010101" pitchFamily="2" charset="-122"/>
              </a:rPr>
              <a:t>Plan Change</a:t>
            </a:r>
          </a:p>
          <a:p>
            <a:pPr lvl="0" algn="ctr">
              <a:defRPr/>
            </a:pPr>
            <a:r>
              <a:rPr lang="en-US" altLang="zh-CN" sz="4200" b="1" dirty="0">
                <a:solidFill>
                  <a:srgbClr val="994C52"/>
                </a:solidFill>
                <a:effectLst>
                  <a:outerShdw blurRad="38100" dist="38100" dir="2700000" algn="tl">
                    <a:srgbClr val="000000">
                      <a:alpha val="43137"/>
                    </a:srgbClr>
                  </a:outerShdw>
                </a:effectLst>
                <a:ea typeface="等线" panose="02010600030101010101" pitchFamily="2" charset="-122"/>
              </a:rPr>
              <a:t>&amp;</a:t>
            </a:r>
          </a:p>
          <a:p>
            <a:pPr lvl="0" algn="ctr">
              <a:defRPr/>
            </a:pPr>
            <a:r>
              <a:rPr lang="en-US" altLang="zh-CN" sz="4200" b="1" dirty="0">
                <a:solidFill>
                  <a:srgbClr val="994C52"/>
                </a:solidFill>
                <a:effectLst>
                  <a:outerShdw blurRad="38100" dist="38100" dir="2700000" algn="tl">
                    <a:srgbClr val="000000">
                      <a:alpha val="43137"/>
                    </a:srgbClr>
                  </a:outerShdw>
                </a:effectLst>
                <a:ea typeface="等线" panose="02010600030101010101" pitchFamily="2" charset="-122"/>
              </a:rPr>
              <a:t>Current Achievements</a:t>
            </a:r>
          </a:p>
          <a:p>
            <a:pPr algn="ctr"/>
            <a:endParaRPr lang="en-US" altLang="zh-CN" sz="4200" b="1" dirty="0">
              <a:solidFill>
                <a:srgbClr val="994C52"/>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90226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300" fill="hold"/>
                                        <p:tgtEl>
                                          <p:spTgt spid="9"/>
                                        </p:tgtEl>
                                        <p:attrNameLst>
                                          <p:attrName>ppt_x</p:attrName>
                                        </p:attrNameLst>
                                      </p:cBhvr>
                                      <p:tavLst>
                                        <p:tav tm="0">
                                          <p:val>
                                            <p:strVal val="#ppt_x"/>
                                          </p:val>
                                        </p:tav>
                                        <p:tav tm="100000">
                                          <p:val>
                                            <p:strVal val="#ppt_x"/>
                                          </p:val>
                                        </p:tav>
                                      </p:tavLst>
                                    </p:anim>
                                    <p:anim calcmode="lin" valueType="num">
                                      <p:cBhvr>
                                        <p:cTn id="8" dur="300" fill="hold"/>
                                        <p:tgtEl>
                                          <p:spTgt spid="9"/>
                                        </p:tgtEl>
                                        <p:attrNameLst>
                                          <p:attrName>ppt_y</p:attrName>
                                        </p:attrNameLst>
                                      </p:cBhvr>
                                      <p:tavLst>
                                        <p:tav tm="0">
                                          <p:val>
                                            <p:strVal val="#ppt_y-#ppt_h/2"/>
                                          </p:val>
                                        </p:tav>
                                        <p:tav tm="100000">
                                          <p:val>
                                            <p:strVal val="#ppt_y"/>
                                          </p:val>
                                        </p:tav>
                                      </p:tavLst>
                                    </p:anim>
                                    <p:anim calcmode="lin" valueType="num">
                                      <p:cBhvr>
                                        <p:cTn id="9" dur="300" fill="hold"/>
                                        <p:tgtEl>
                                          <p:spTgt spid="9"/>
                                        </p:tgtEl>
                                        <p:attrNameLst>
                                          <p:attrName>ppt_w</p:attrName>
                                        </p:attrNameLst>
                                      </p:cBhvr>
                                      <p:tavLst>
                                        <p:tav tm="0">
                                          <p:val>
                                            <p:strVal val="#ppt_w"/>
                                          </p:val>
                                        </p:tav>
                                        <p:tav tm="100000">
                                          <p:val>
                                            <p:strVal val="#ppt_w"/>
                                          </p:val>
                                        </p:tav>
                                      </p:tavLst>
                                    </p:anim>
                                    <p:anim calcmode="lin" valueType="num">
                                      <p:cBhvr>
                                        <p:cTn id="10" dur="300" fill="hold"/>
                                        <p:tgtEl>
                                          <p:spTgt spid="9"/>
                                        </p:tgtEl>
                                        <p:attrNameLst>
                                          <p:attrName>ppt_h</p:attrName>
                                        </p:attrNameLst>
                                      </p:cBhvr>
                                      <p:tavLst>
                                        <p:tav tm="0">
                                          <p:val>
                                            <p:fltVal val="0"/>
                                          </p:val>
                                        </p:tav>
                                        <p:tav tm="100000">
                                          <p:val>
                                            <p:strVal val="#ppt_h"/>
                                          </p:val>
                                        </p:tav>
                                      </p:tavLst>
                                    </p:anim>
                                  </p:childTnLst>
                                </p:cTn>
                              </p:par>
                              <p:par>
                                <p:cTn id="11" presetID="17" presetClass="entr" presetSubtype="4" fill="hold" grpId="0" nodeType="withEffect">
                                  <p:stCondLst>
                                    <p:cond delay="100"/>
                                  </p:stCondLst>
                                  <p:childTnLst>
                                    <p:set>
                                      <p:cBhvr>
                                        <p:cTn id="12" dur="1" fill="hold">
                                          <p:stCondLst>
                                            <p:cond delay="0"/>
                                          </p:stCondLst>
                                        </p:cTn>
                                        <p:tgtEl>
                                          <p:spTgt spid="8"/>
                                        </p:tgtEl>
                                        <p:attrNameLst>
                                          <p:attrName>style.visibility</p:attrName>
                                        </p:attrNameLst>
                                      </p:cBhvr>
                                      <p:to>
                                        <p:strVal val="visible"/>
                                      </p:to>
                                    </p:set>
                                    <p:anim calcmode="lin" valueType="num">
                                      <p:cBhvr>
                                        <p:cTn id="13" dur="300" fill="hold"/>
                                        <p:tgtEl>
                                          <p:spTgt spid="8"/>
                                        </p:tgtEl>
                                        <p:attrNameLst>
                                          <p:attrName>ppt_x</p:attrName>
                                        </p:attrNameLst>
                                      </p:cBhvr>
                                      <p:tavLst>
                                        <p:tav tm="0">
                                          <p:val>
                                            <p:strVal val="#ppt_x"/>
                                          </p:val>
                                        </p:tav>
                                        <p:tav tm="100000">
                                          <p:val>
                                            <p:strVal val="#ppt_x"/>
                                          </p:val>
                                        </p:tav>
                                      </p:tavLst>
                                    </p:anim>
                                    <p:anim calcmode="lin" valueType="num">
                                      <p:cBhvr>
                                        <p:cTn id="14" dur="300" fill="hold"/>
                                        <p:tgtEl>
                                          <p:spTgt spid="8"/>
                                        </p:tgtEl>
                                        <p:attrNameLst>
                                          <p:attrName>ppt_y</p:attrName>
                                        </p:attrNameLst>
                                      </p:cBhvr>
                                      <p:tavLst>
                                        <p:tav tm="0">
                                          <p:val>
                                            <p:strVal val="#ppt_y+#ppt_h/2"/>
                                          </p:val>
                                        </p:tav>
                                        <p:tav tm="100000">
                                          <p:val>
                                            <p:strVal val="#ppt_y"/>
                                          </p:val>
                                        </p:tav>
                                      </p:tavLst>
                                    </p:anim>
                                    <p:anim calcmode="lin" valueType="num">
                                      <p:cBhvr>
                                        <p:cTn id="15" dur="300" fill="hold"/>
                                        <p:tgtEl>
                                          <p:spTgt spid="8"/>
                                        </p:tgtEl>
                                        <p:attrNameLst>
                                          <p:attrName>ppt_w</p:attrName>
                                        </p:attrNameLst>
                                      </p:cBhvr>
                                      <p:tavLst>
                                        <p:tav tm="0">
                                          <p:val>
                                            <p:strVal val="#ppt_w"/>
                                          </p:val>
                                        </p:tav>
                                        <p:tav tm="100000">
                                          <p:val>
                                            <p:strVal val="#ppt_w"/>
                                          </p:val>
                                        </p:tav>
                                      </p:tavLst>
                                    </p:anim>
                                    <p:anim calcmode="lin" valueType="num">
                                      <p:cBhvr>
                                        <p:cTn id="16" dur="300" fill="hold"/>
                                        <p:tgtEl>
                                          <p:spTgt spid="8"/>
                                        </p:tgtEl>
                                        <p:attrNameLst>
                                          <p:attrName>ppt_h</p:attrName>
                                        </p:attrNameLst>
                                      </p:cBhvr>
                                      <p:tavLst>
                                        <p:tav tm="0">
                                          <p:val>
                                            <p:fltVal val="0"/>
                                          </p:val>
                                        </p:tav>
                                        <p:tav tm="100000">
                                          <p:val>
                                            <p:strVal val="#ppt_h"/>
                                          </p:val>
                                        </p:tav>
                                      </p:tavLst>
                                    </p:anim>
                                  </p:childTnLst>
                                </p:cTn>
                              </p:par>
                              <p:par>
                                <p:cTn id="17" presetID="17" presetClass="entr" presetSubtype="2" fill="hold" grpId="0" nodeType="withEffect">
                                  <p:stCondLst>
                                    <p:cond delay="200"/>
                                  </p:stCondLst>
                                  <p:childTnLst>
                                    <p:set>
                                      <p:cBhvr>
                                        <p:cTn id="18" dur="1" fill="hold">
                                          <p:stCondLst>
                                            <p:cond delay="0"/>
                                          </p:stCondLst>
                                        </p:cTn>
                                        <p:tgtEl>
                                          <p:spTgt spid="10"/>
                                        </p:tgtEl>
                                        <p:attrNameLst>
                                          <p:attrName>style.visibility</p:attrName>
                                        </p:attrNameLst>
                                      </p:cBhvr>
                                      <p:to>
                                        <p:strVal val="visible"/>
                                      </p:to>
                                    </p:set>
                                    <p:anim calcmode="lin" valueType="num">
                                      <p:cBhvr>
                                        <p:cTn id="19" dur="300" fill="hold"/>
                                        <p:tgtEl>
                                          <p:spTgt spid="10"/>
                                        </p:tgtEl>
                                        <p:attrNameLst>
                                          <p:attrName>ppt_x</p:attrName>
                                        </p:attrNameLst>
                                      </p:cBhvr>
                                      <p:tavLst>
                                        <p:tav tm="0">
                                          <p:val>
                                            <p:strVal val="#ppt_x+#ppt_w/2"/>
                                          </p:val>
                                        </p:tav>
                                        <p:tav tm="100000">
                                          <p:val>
                                            <p:strVal val="#ppt_x"/>
                                          </p:val>
                                        </p:tav>
                                      </p:tavLst>
                                    </p:anim>
                                    <p:anim calcmode="lin" valueType="num">
                                      <p:cBhvr>
                                        <p:cTn id="20" dur="300" fill="hold"/>
                                        <p:tgtEl>
                                          <p:spTgt spid="10"/>
                                        </p:tgtEl>
                                        <p:attrNameLst>
                                          <p:attrName>ppt_y</p:attrName>
                                        </p:attrNameLst>
                                      </p:cBhvr>
                                      <p:tavLst>
                                        <p:tav tm="0">
                                          <p:val>
                                            <p:strVal val="#ppt_y"/>
                                          </p:val>
                                        </p:tav>
                                        <p:tav tm="100000">
                                          <p:val>
                                            <p:strVal val="#ppt_y"/>
                                          </p:val>
                                        </p:tav>
                                      </p:tavLst>
                                    </p:anim>
                                    <p:anim calcmode="lin" valueType="num">
                                      <p:cBhvr>
                                        <p:cTn id="21" dur="300" fill="hold"/>
                                        <p:tgtEl>
                                          <p:spTgt spid="10"/>
                                        </p:tgtEl>
                                        <p:attrNameLst>
                                          <p:attrName>ppt_w</p:attrName>
                                        </p:attrNameLst>
                                      </p:cBhvr>
                                      <p:tavLst>
                                        <p:tav tm="0">
                                          <p:val>
                                            <p:fltVal val="0"/>
                                          </p:val>
                                        </p:tav>
                                        <p:tav tm="100000">
                                          <p:val>
                                            <p:strVal val="#ppt_w"/>
                                          </p:val>
                                        </p:tav>
                                      </p:tavLst>
                                    </p:anim>
                                    <p:anim calcmode="lin" valueType="num">
                                      <p:cBhvr>
                                        <p:cTn id="22" dur="300" fill="hold"/>
                                        <p:tgtEl>
                                          <p:spTgt spid="10"/>
                                        </p:tgtEl>
                                        <p:attrNameLst>
                                          <p:attrName>ppt_h</p:attrName>
                                        </p:attrNameLst>
                                      </p:cBhvr>
                                      <p:tavLst>
                                        <p:tav tm="0">
                                          <p:val>
                                            <p:strVal val="#ppt_h"/>
                                          </p:val>
                                        </p:tav>
                                        <p:tav tm="100000">
                                          <p:val>
                                            <p:strVal val="#ppt_h"/>
                                          </p:val>
                                        </p:tav>
                                      </p:tavLst>
                                    </p:anim>
                                  </p:childTnLst>
                                </p:cTn>
                              </p:par>
                              <p:par>
                                <p:cTn id="23" presetID="2" presetClass="entr" presetSubtype="4" fill="hold" nodeType="withEffect">
                                  <p:stCondLst>
                                    <p:cond delay="20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par>
                                <p:cTn id="27" presetID="21" presetClass="entr" presetSubtype="1" fill="hold" grpId="0" nodeType="withEffect">
                                  <p:stCondLst>
                                    <p:cond delay="600"/>
                                  </p:stCondLst>
                                  <p:childTnLst>
                                    <p:set>
                                      <p:cBhvr>
                                        <p:cTn id="28" dur="1" fill="hold">
                                          <p:stCondLst>
                                            <p:cond delay="0"/>
                                          </p:stCondLst>
                                        </p:cTn>
                                        <p:tgtEl>
                                          <p:spTgt spid="11"/>
                                        </p:tgtEl>
                                        <p:attrNameLst>
                                          <p:attrName>style.visibility</p:attrName>
                                        </p:attrNameLst>
                                      </p:cBhvr>
                                      <p:to>
                                        <p:strVal val="visible"/>
                                      </p:to>
                                    </p:set>
                                    <p:animEffect transition="in" filter="wheel(1)">
                                      <p:cBhvr>
                                        <p:cTn id="29" dur="500"/>
                                        <p:tgtEl>
                                          <p:spTgt spid="11"/>
                                        </p:tgtEl>
                                      </p:cBhvr>
                                    </p:animEffect>
                                  </p:childTnLst>
                                </p:cTn>
                              </p:par>
                              <p:par>
                                <p:cTn id="30" presetID="6" presetClass="emph" presetSubtype="0" fill="hold" grpId="1" nodeType="withEffect">
                                  <p:stCondLst>
                                    <p:cond delay="1100"/>
                                  </p:stCondLst>
                                  <p:childTnLst>
                                    <p:animScale>
                                      <p:cBhvr>
                                        <p:cTn id="31" dur="500" fill="hold"/>
                                        <p:tgtEl>
                                          <p:spTgt spid="11"/>
                                        </p:tgtEl>
                                      </p:cBhvr>
                                      <p:by x="150000" y="150000"/>
                                    </p:animScale>
                                  </p:childTnLst>
                                </p:cTn>
                              </p:par>
                              <p:par>
                                <p:cTn id="32" presetID="10" presetClass="exit" presetSubtype="0" fill="hold" grpId="2" nodeType="withEffect">
                                  <p:stCondLst>
                                    <p:cond delay="1100"/>
                                  </p:stCondLst>
                                  <p:childTnLst>
                                    <p:animEffect transition="out" filter="fad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1" grpId="1" animBg="1"/>
      <p:bldP spid="11" grpId="2"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5B350"/>
        </a:solidFill>
        <a:effectLst/>
      </p:bgPr>
    </p:bg>
    <p:spTree>
      <p:nvGrpSpPr>
        <p:cNvPr id="1" name=""/>
        <p:cNvGrpSpPr/>
        <p:nvPr/>
      </p:nvGrpSpPr>
      <p:grpSpPr>
        <a:xfrm>
          <a:off x="0" y="0"/>
          <a:ext cx="0" cy="0"/>
          <a:chOff x="0" y="0"/>
          <a:chExt cx="0" cy="0"/>
        </a:xfrm>
      </p:grpSpPr>
      <p:sp>
        <p:nvSpPr>
          <p:cNvPr id="5" name="矩形 4"/>
          <p:cNvSpPr/>
          <p:nvPr/>
        </p:nvSpPr>
        <p:spPr>
          <a:xfrm>
            <a:off x="0" y="-1"/>
            <a:ext cx="12192000" cy="715617"/>
          </a:xfrm>
          <a:prstGeom prst="rect">
            <a:avLst/>
          </a:prstGeom>
          <a:solidFill>
            <a:srgbClr val="984C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17" name="Freeform 29"/>
          <p:cNvSpPr>
            <a:spLocks noChangeAspect="1" noEditPoints="1"/>
          </p:cNvSpPr>
          <p:nvPr/>
        </p:nvSpPr>
        <p:spPr bwMode="auto">
          <a:xfrm>
            <a:off x="950276" y="47757"/>
            <a:ext cx="640106" cy="612000"/>
          </a:xfrm>
          <a:custGeom>
            <a:avLst/>
            <a:gdLst>
              <a:gd name="T0" fmla="*/ 130 w 274"/>
              <a:gd name="T1" fmla="*/ 30 h 247"/>
              <a:gd name="T2" fmla="*/ 225 w 274"/>
              <a:gd name="T3" fmla="*/ 30 h 247"/>
              <a:gd name="T4" fmla="*/ 228 w 274"/>
              <a:gd name="T5" fmla="*/ 30 h 247"/>
              <a:gd name="T6" fmla="*/ 232 w 274"/>
              <a:gd name="T7" fmla="*/ 31 h 247"/>
              <a:gd name="T8" fmla="*/ 236 w 274"/>
              <a:gd name="T9" fmla="*/ 33 h 247"/>
              <a:gd name="T10" fmla="*/ 240 w 274"/>
              <a:gd name="T11" fmla="*/ 34 h 247"/>
              <a:gd name="T12" fmla="*/ 272 w 274"/>
              <a:gd name="T13" fmla="*/ 57 h 247"/>
              <a:gd name="T14" fmla="*/ 274 w 274"/>
              <a:gd name="T15" fmla="*/ 58 h 247"/>
              <a:gd name="T16" fmla="*/ 274 w 274"/>
              <a:gd name="T17" fmla="*/ 61 h 247"/>
              <a:gd name="T18" fmla="*/ 274 w 274"/>
              <a:gd name="T19" fmla="*/ 63 h 247"/>
              <a:gd name="T20" fmla="*/ 272 w 274"/>
              <a:gd name="T21" fmla="*/ 66 h 247"/>
              <a:gd name="T22" fmla="*/ 240 w 274"/>
              <a:gd name="T23" fmla="*/ 89 h 247"/>
              <a:gd name="T24" fmla="*/ 236 w 274"/>
              <a:gd name="T25" fmla="*/ 90 h 247"/>
              <a:gd name="T26" fmla="*/ 232 w 274"/>
              <a:gd name="T27" fmla="*/ 91 h 247"/>
              <a:gd name="T28" fmla="*/ 228 w 274"/>
              <a:gd name="T29" fmla="*/ 93 h 247"/>
              <a:gd name="T30" fmla="*/ 225 w 274"/>
              <a:gd name="T31" fmla="*/ 93 h 247"/>
              <a:gd name="T32" fmla="*/ 142 w 274"/>
              <a:gd name="T33" fmla="*/ 93 h 247"/>
              <a:gd name="T34" fmla="*/ 130 w 274"/>
              <a:gd name="T35" fmla="*/ 30 h 247"/>
              <a:gd name="T36" fmla="*/ 105 w 274"/>
              <a:gd name="T37" fmla="*/ 0 h 247"/>
              <a:gd name="T38" fmla="*/ 116 w 274"/>
              <a:gd name="T39" fmla="*/ 0 h 247"/>
              <a:gd name="T40" fmla="*/ 120 w 274"/>
              <a:gd name="T41" fmla="*/ 0 h 247"/>
              <a:gd name="T42" fmla="*/ 121 w 274"/>
              <a:gd name="T43" fmla="*/ 2 h 247"/>
              <a:gd name="T44" fmla="*/ 123 w 274"/>
              <a:gd name="T45" fmla="*/ 5 h 247"/>
              <a:gd name="T46" fmla="*/ 123 w 274"/>
              <a:gd name="T47" fmla="*/ 242 h 247"/>
              <a:gd name="T48" fmla="*/ 121 w 274"/>
              <a:gd name="T49" fmla="*/ 244 h 247"/>
              <a:gd name="T50" fmla="*/ 120 w 274"/>
              <a:gd name="T51" fmla="*/ 246 h 247"/>
              <a:gd name="T52" fmla="*/ 116 w 274"/>
              <a:gd name="T53" fmla="*/ 247 h 247"/>
              <a:gd name="T54" fmla="*/ 105 w 274"/>
              <a:gd name="T55" fmla="*/ 247 h 247"/>
              <a:gd name="T56" fmla="*/ 101 w 274"/>
              <a:gd name="T57" fmla="*/ 246 h 247"/>
              <a:gd name="T58" fmla="*/ 100 w 274"/>
              <a:gd name="T59" fmla="*/ 244 h 247"/>
              <a:gd name="T60" fmla="*/ 98 w 274"/>
              <a:gd name="T61" fmla="*/ 242 h 247"/>
              <a:gd name="T62" fmla="*/ 98 w 274"/>
              <a:gd name="T63" fmla="*/ 121 h 247"/>
              <a:gd name="T64" fmla="*/ 50 w 274"/>
              <a:gd name="T65" fmla="*/ 121 h 247"/>
              <a:gd name="T66" fmla="*/ 46 w 274"/>
              <a:gd name="T67" fmla="*/ 119 h 247"/>
              <a:gd name="T68" fmla="*/ 42 w 274"/>
              <a:gd name="T69" fmla="*/ 119 h 247"/>
              <a:gd name="T70" fmla="*/ 38 w 274"/>
              <a:gd name="T71" fmla="*/ 117 h 247"/>
              <a:gd name="T72" fmla="*/ 35 w 274"/>
              <a:gd name="T73" fmla="*/ 116 h 247"/>
              <a:gd name="T74" fmla="*/ 3 w 274"/>
              <a:gd name="T75" fmla="*/ 94 h 247"/>
              <a:gd name="T76" fmla="*/ 0 w 274"/>
              <a:gd name="T77" fmla="*/ 91 h 247"/>
              <a:gd name="T78" fmla="*/ 0 w 274"/>
              <a:gd name="T79" fmla="*/ 89 h 247"/>
              <a:gd name="T80" fmla="*/ 0 w 274"/>
              <a:gd name="T81" fmla="*/ 86 h 247"/>
              <a:gd name="T82" fmla="*/ 3 w 274"/>
              <a:gd name="T83" fmla="*/ 84 h 247"/>
              <a:gd name="T84" fmla="*/ 35 w 274"/>
              <a:gd name="T85" fmla="*/ 62 h 247"/>
              <a:gd name="T86" fmla="*/ 38 w 274"/>
              <a:gd name="T87" fmla="*/ 59 h 247"/>
              <a:gd name="T88" fmla="*/ 42 w 274"/>
              <a:gd name="T89" fmla="*/ 58 h 247"/>
              <a:gd name="T90" fmla="*/ 46 w 274"/>
              <a:gd name="T91" fmla="*/ 57 h 247"/>
              <a:gd name="T92" fmla="*/ 50 w 274"/>
              <a:gd name="T93" fmla="*/ 57 h 247"/>
              <a:gd name="T94" fmla="*/ 98 w 274"/>
              <a:gd name="T95" fmla="*/ 57 h 247"/>
              <a:gd name="T96" fmla="*/ 98 w 274"/>
              <a:gd name="T97" fmla="*/ 5 h 247"/>
              <a:gd name="T98" fmla="*/ 100 w 274"/>
              <a:gd name="T99" fmla="*/ 2 h 247"/>
              <a:gd name="T100" fmla="*/ 101 w 274"/>
              <a:gd name="T101" fmla="*/ 0 h 247"/>
              <a:gd name="T102" fmla="*/ 105 w 274"/>
              <a:gd name="T10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 h="247">
                <a:moveTo>
                  <a:pt x="130" y="30"/>
                </a:moveTo>
                <a:lnTo>
                  <a:pt x="225" y="30"/>
                </a:lnTo>
                <a:lnTo>
                  <a:pt x="228" y="30"/>
                </a:lnTo>
                <a:lnTo>
                  <a:pt x="232" y="31"/>
                </a:lnTo>
                <a:lnTo>
                  <a:pt x="236" y="33"/>
                </a:lnTo>
                <a:lnTo>
                  <a:pt x="240" y="34"/>
                </a:lnTo>
                <a:lnTo>
                  <a:pt x="272" y="57"/>
                </a:lnTo>
                <a:lnTo>
                  <a:pt x="274" y="58"/>
                </a:lnTo>
                <a:lnTo>
                  <a:pt x="274" y="61"/>
                </a:lnTo>
                <a:lnTo>
                  <a:pt x="274" y="63"/>
                </a:lnTo>
                <a:lnTo>
                  <a:pt x="272" y="66"/>
                </a:lnTo>
                <a:lnTo>
                  <a:pt x="240" y="89"/>
                </a:lnTo>
                <a:lnTo>
                  <a:pt x="236" y="90"/>
                </a:lnTo>
                <a:lnTo>
                  <a:pt x="232" y="91"/>
                </a:lnTo>
                <a:lnTo>
                  <a:pt x="228" y="93"/>
                </a:lnTo>
                <a:lnTo>
                  <a:pt x="225" y="93"/>
                </a:lnTo>
                <a:lnTo>
                  <a:pt x="142" y="93"/>
                </a:lnTo>
                <a:lnTo>
                  <a:pt x="130" y="30"/>
                </a:lnTo>
                <a:close/>
                <a:moveTo>
                  <a:pt x="105" y="0"/>
                </a:moveTo>
                <a:lnTo>
                  <a:pt x="116" y="0"/>
                </a:lnTo>
                <a:lnTo>
                  <a:pt x="120" y="0"/>
                </a:lnTo>
                <a:lnTo>
                  <a:pt x="121" y="2"/>
                </a:lnTo>
                <a:lnTo>
                  <a:pt x="123" y="5"/>
                </a:lnTo>
                <a:lnTo>
                  <a:pt x="123" y="242"/>
                </a:lnTo>
                <a:lnTo>
                  <a:pt x="121" y="244"/>
                </a:lnTo>
                <a:lnTo>
                  <a:pt x="120" y="246"/>
                </a:lnTo>
                <a:lnTo>
                  <a:pt x="116" y="247"/>
                </a:lnTo>
                <a:lnTo>
                  <a:pt x="105" y="247"/>
                </a:lnTo>
                <a:lnTo>
                  <a:pt x="101" y="246"/>
                </a:lnTo>
                <a:lnTo>
                  <a:pt x="100" y="244"/>
                </a:lnTo>
                <a:lnTo>
                  <a:pt x="98" y="242"/>
                </a:lnTo>
                <a:lnTo>
                  <a:pt x="98" y="121"/>
                </a:lnTo>
                <a:lnTo>
                  <a:pt x="50" y="121"/>
                </a:lnTo>
                <a:lnTo>
                  <a:pt x="46" y="119"/>
                </a:lnTo>
                <a:lnTo>
                  <a:pt x="42" y="119"/>
                </a:lnTo>
                <a:lnTo>
                  <a:pt x="38" y="117"/>
                </a:lnTo>
                <a:lnTo>
                  <a:pt x="35" y="116"/>
                </a:lnTo>
                <a:lnTo>
                  <a:pt x="3" y="94"/>
                </a:lnTo>
                <a:lnTo>
                  <a:pt x="0" y="91"/>
                </a:lnTo>
                <a:lnTo>
                  <a:pt x="0" y="89"/>
                </a:lnTo>
                <a:lnTo>
                  <a:pt x="0" y="86"/>
                </a:lnTo>
                <a:lnTo>
                  <a:pt x="3" y="84"/>
                </a:lnTo>
                <a:lnTo>
                  <a:pt x="35" y="62"/>
                </a:lnTo>
                <a:lnTo>
                  <a:pt x="38" y="59"/>
                </a:lnTo>
                <a:lnTo>
                  <a:pt x="42" y="58"/>
                </a:lnTo>
                <a:lnTo>
                  <a:pt x="46" y="57"/>
                </a:lnTo>
                <a:lnTo>
                  <a:pt x="50" y="57"/>
                </a:lnTo>
                <a:lnTo>
                  <a:pt x="98" y="57"/>
                </a:lnTo>
                <a:lnTo>
                  <a:pt x="98" y="5"/>
                </a:lnTo>
                <a:lnTo>
                  <a:pt x="100" y="2"/>
                </a:lnTo>
                <a:lnTo>
                  <a:pt x="101" y="0"/>
                </a:lnTo>
                <a:lnTo>
                  <a:pt x="105" y="0"/>
                </a:lnTo>
                <a:close/>
              </a:path>
            </a:pathLst>
          </a:custGeom>
          <a:solidFill>
            <a:srgbClr val="E5B350"/>
          </a:solidFill>
          <a:ln w="0">
            <a:solidFill>
              <a:srgbClr val="994C5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6" name="文本框 5">
            <a:extLst>
              <a:ext uri="{FF2B5EF4-FFF2-40B4-BE49-F238E27FC236}">
                <a16:creationId xmlns:a16="http://schemas.microsoft.com/office/drawing/2014/main" id="{71B2BC29-14A9-4108-8F4F-60C043439D79}"/>
              </a:ext>
            </a:extLst>
          </p:cNvPr>
          <p:cNvSpPr txBox="1"/>
          <p:nvPr/>
        </p:nvSpPr>
        <p:spPr>
          <a:xfrm>
            <a:off x="1684616" y="45700"/>
            <a:ext cx="951432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1" i="0" u="none" strike="noStrike" kern="0" cap="none" spc="0" normalizeH="0" baseline="0" noProof="0" dirty="0">
                <a:ln>
                  <a:noFill/>
                </a:ln>
                <a:solidFill>
                  <a:srgbClr val="E5B3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A Quick Review of Our Plan</a:t>
            </a:r>
            <a:endParaRPr kumimoji="0" lang="zh-CN" altLang="en-US" sz="3600" b="1" i="0" u="none" strike="noStrike" kern="0" cap="none" spc="0" normalizeH="0" baseline="0" noProof="0" dirty="0">
              <a:ln>
                <a:noFill/>
              </a:ln>
              <a:solidFill>
                <a:srgbClr val="E5B3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p:txBody>
      </p:sp>
      <p:sp>
        <p:nvSpPr>
          <p:cNvPr id="42" name="文本框 41">
            <a:extLst>
              <a:ext uri="{FF2B5EF4-FFF2-40B4-BE49-F238E27FC236}">
                <a16:creationId xmlns:a16="http://schemas.microsoft.com/office/drawing/2014/main" id="{2D663383-F44C-40C2-B26F-2DA5E262104B}"/>
              </a:ext>
            </a:extLst>
          </p:cNvPr>
          <p:cNvSpPr txBox="1"/>
          <p:nvPr/>
        </p:nvSpPr>
        <p:spPr>
          <a:xfrm>
            <a:off x="1248023" y="1887468"/>
            <a:ext cx="9695953" cy="273921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General Plan</a:t>
            </a:r>
            <a:r>
              <a:rPr kumimoji="0" lang="zh-CN" altLang="en-US"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a:t>
            </a:r>
            <a:endParaRPr kumimoji="0" lang="en-US" altLang="zh-CN"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8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An Museum App which can display the information of exhibits</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8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Users can have their own accounts to save their “Favorites” and purchase tickets</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altLang="zh-CN" sz="28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74486887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5B350"/>
        </a:solidFill>
        <a:effectLst/>
      </p:bgPr>
    </p:bg>
    <p:spTree>
      <p:nvGrpSpPr>
        <p:cNvPr id="1" name=""/>
        <p:cNvGrpSpPr/>
        <p:nvPr/>
      </p:nvGrpSpPr>
      <p:grpSpPr>
        <a:xfrm>
          <a:off x="0" y="0"/>
          <a:ext cx="0" cy="0"/>
          <a:chOff x="0" y="0"/>
          <a:chExt cx="0" cy="0"/>
        </a:xfrm>
      </p:grpSpPr>
      <p:sp>
        <p:nvSpPr>
          <p:cNvPr id="5" name="矩形 4"/>
          <p:cNvSpPr/>
          <p:nvPr/>
        </p:nvSpPr>
        <p:spPr>
          <a:xfrm>
            <a:off x="0" y="-1"/>
            <a:ext cx="12192000" cy="715617"/>
          </a:xfrm>
          <a:prstGeom prst="rect">
            <a:avLst/>
          </a:prstGeom>
          <a:solidFill>
            <a:srgbClr val="984C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17" name="Freeform 29"/>
          <p:cNvSpPr>
            <a:spLocks noChangeAspect="1" noEditPoints="1"/>
          </p:cNvSpPr>
          <p:nvPr/>
        </p:nvSpPr>
        <p:spPr bwMode="auto">
          <a:xfrm>
            <a:off x="950276" y="47757"/>
            <a:ext cx="640106" cy="612000"/>
          </a:xfrm>
          <a:custGeom>
            <a:avLst/>
            <a:gdLst>
              <a:gd name="T0" fmla="*/ 130 w 274"/>
              <a:gd name="T1" fmla="*/ 30 h 247"/>
              <a:gd name="T2" fmla="*/ 225 w 274"/>
              <a:gd name="T3" fmla="*/ 30 h 247"/>
              <a:gd name="T4" fmla="*/ 228 w 274"/>
              <a:gd name="T5" fmla="*/ 30 h 247"/>
              <a:gd name="T6" fmla="*/ 232 w 274"/>
              <a:gd name="T7" fmla="*/ 31 h 247"/>
              <a:gd name="T8" fmla="*/ 236 w 274"/>
              <a:gd name="T9" fmla="*/ 33 h 247"/>
              <a:gd name="T10" fmla="*/ 240 w 274"/>
              <a:gd name="T11" fmla="*/ 34 h 247"/>
              <a:gd name="T12" fmla="*/ 272 w 274"/>
              <a:gd name="T13" fmla="*/ 57 h 247"/>
              <a:gd name="T14" fmla="*/ 274 w 274"/>
              <a:gd name="T15" fmla="*/ 58 h 247"/>
              <a:gd name="T16" fmla="*/ 274 w 274"/>
              <a:gd name="T17" fmla="*/ 61 h 247"/>
              <a:gd name="T18" fmla="*/ 274 w 274"/>
              <a:gd name="T19" fmla="*/ 63 h 247"/>
              <a:gd name="T20" fmla="*/ 272 w 274"/>
              <a:gd name="T21" fmla="*/ 66 h 247"/>
              <a:gd name="T22" fmla="*/ 240 w 274"/>
              <a:gd name="T23" fmla="*/ 89 h 247"/>
              <a:gd name="T24" fmla="*/ 236 w 274"/>
              <a:gd name="T25" fmla="*/ 90 h 247"/>
              <a:gd name="T26" fmla="*/ 232 w 274"/>
              <a:gd name="T27" fmla="*/ 91 h 247"/>
              <a:gd name="T28" fmla="*/ 228 w 274"/>
              <a:gd name="T29" fmla="*/ 93 h 247"/>
              <a:gd name="T30" fmla="*/ 225 w 274"/>
              <a:gd name="T31" fmla="*/ 93 h 247"/>
              <a:gd name="T32" fmla="*/ 142 w 274"/>
              <a:gd name="T33" fmla="*/ 93 h 247"/>
              <a:gd name="T34" fmla="*/ 130 w 274"/>
              <a:gd name="T35" fmla="*/ 30 h 247"/>
              <a:gd name="T36" fmla="*/ 105 w 274"/>
              <a:gd name="T37" fmla="*/ 0 h 247"/>
              <a:gd name="T38" fmla="*/ 116 w 274"/>
              <a:gd name="T39" fmla="*/ 0 h 247"/>
              <a:gd name="T40" fmla="*/ 120 w 274"/>
              <a:gd name="T41" fmla="*/ 0 h 247"/>
              <a:gd name="T42" fmla="*/ 121 w 274"/>
              <a:gd name="T43" fmla="*/ 2 h 247"/>
              <a:gd name="T44" fmla="*/ 123 w 274"/>
              <a:gd name="T45" fmla="*/ 5 h 247"/>
              <a:gd name="T46" fmla="*/ 123 w 274"/>
              <a:gd name="T47" fmla="*/ 242 h 247"/>
              <a:gd name="T48" fmla="*/ 121 w 274"/>
              <a:gd name="T49" fmla="*/ 244 h 247"/>
              <a:gd name="T50" fmla="*/ 120 w 274"/>
              <a:gd name="T51" fmla="*/ 246 h 247"/>
              <a:gd name="T52" fmla="*/ 116 w 274"/>
              <a:gd name="T53" fmla="*/ 247 h 247"/>
              <a:gd name="T54" fmla="*/ 105 w 274"/>
              <a:gd name="T55" fmla="*/ 247 h 247"/>
              <a:gd name="T56" fmla="*/ 101 w 274"/>
              <a:gd name="T57" fmla="*/ 246 h 247"/>
              <a:gd name="T58" fmla="*/ 100 w 274"/>
              <a:gd name="T59" fmla="*/ 244 h 247"/>
              <a:gd name="T60" fmla="*/ 98 w 274"/>
              <a:gd name="T61" fmla="*/ 242 h 247"/>
              <a:gd name="T62" fmla="*/ 98 w 274"/>
              <a:gd name="T63" fmla="*/ 121 h 247"/>
              <a:gd name="T64" fmla="*/ 50 w 274"/>
              <a:gd name="T65" fmla="*/ 121 h 247"/>
              <a:gd name="T66" fmla="*/ 46 w 274"/>
              <a:gd name="T67" fmla="*/ 119 h 247"/>
              <a:gd name="T68" fmla="*/ 42 w 274"/>
              <a:gd name="T69" fmla="*/ 119 h 247"/>
              <a:gd name="T70" fmla="*/ 38 w 274"/>
              <a:gd name="T71" fmla="*/ 117 h 247"/>
              <a:gd name="T72" fmla="*/ 35 w 274"/>
              <a:gd name="T73" fmla="*/ 116 h 247"/>
              <a:gd name="T74" fmla="*/ 3 w 274"/>
              <a:gd name="T75" fmla="*/ 94 h 247"/>
              <a:gd name="T76" fmla="*/ 0 w 274"/>
              <a:gd name="T77" fmla="*/ 91 h 247"/>
              <a:gd name="T78" fmla="*/ 0 w 274"/>
              <a:gd name="T79" fmla="*/ 89 h 247"/>
              <a:gd name="T80" fmla="*/ 0 w 274"/>
              <a:gd name="T81" fmla="*/ 86 h 247"/>
              <a:gd name="T82" fmla="*/ 3 w 274"/>
              <a:gd name="T83" fmla="*/ 84 h 247"/>
              <a:gd name="T84" fmla="*/ 35 w 274"/>
              <a:gd name="T85" fmla="*/ 62 h 247"/>
              <a:gd name="T86" fmla="*/ 38 w 274"/>
              <a:gd name="T87" fmla="*/ 59 h 247"/>
              <a:gd name="T88" fmla="*/ 42 w 274"/>
              <a:gd name="T89" fmla="*/ 58 h 247"/>
              <a:gd name="T90" fmla="*/ 46 w 274"/>
              <a:gd name="T91" fmla="*/ 57 h 247"/>
              <a:gd name="T92" fmla="*/ 50 w 274"/>
              <a:gd name="T93" fmla="*/ 57 h 247"/>
              <a:gd name="T94" fmla="*/ 98 w 274"/>
              <a:gd name="T95" fmla="*/ 57 h 247"/>
              <a:gd name="T96" fmla="*/ 98 w 274"/>
              <a:gd name="T97" fmla="*/ 5 h 247"/>
              <a:gd name="T98" fmla="*/ 100 w 274"/>
              <a:gd name="T99" fmla="*/ 2 h 247"/>
              <a:gd name="T100" fmla="*/ 101 w 274"/>
              <a:gd name="T101" fmla="*/ 0 h 247"/>
              <a:gd name="T102" fmla="*/ 105 w 274"/>
              <a:gd name="T10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 h="247">
                <a:moveTo>
                  <a:pt x="130" y="30"/>
                </a:moveTo>
                <a:lnTo>
                  <a:pt x="225" y="30"/>
                </a:lnTo>
                <a:lnTo>
                  <a:pt x="228" y="30"/>
                </a:lnTo>
                <a:lnTo>
                  <a:pt x="232" y="31"/>
                </a:lnTo>
                <a:lnTo>
                  <a:pt x="236" y="33"/>
                </a:lnTo>
                <a:lnTo>
                  <a:pt x="240" y="34"/>
                </a:lnTo>
                <a:lnTo>
                  <a:pt x="272" y="57"/>
                </a:lnTo>
                <a:lnTo>
                  <a:pt x="274" y="58"/>
                </a:lnTo>
                <a:lnTo>
                  <a:pt x="274" y="61"/>
                </a:lnTo>
                <a:lnTo>
                  <a:pt x="274" y="63"/>
                </a:lnTo>
                <a:lnTo>
                  <a:pt x="272" y="66"/>
                </a:lnTo>
                <a:lnTo>
                  <a:pt x="240" y="89"/>
                </a:lnTo>
                <a:lnTo>
                  <a:pt x="236" y="90"/>
                </a:lnTo>
                <a:lnTo>
                  <a:pt x="232" y="91"/>
                </a:lnTo>
                <a:lnTo>
                  <a:pt x="228" y="93"/>
                </a:lnTo>
                <a:lnTo>
                  <a:pt x="225" y="93"/>
                </a:lnTo>
                <a:lnTo>
                  <a:pt x="142" y="93"/>
                </a:lnTo>
                <a:lnTo>
                  <a:pt x="130" y="30"/>
                </a:lnTo>
                <a:close/>
                <a:moveTo>
                  <a:pt x="105" y="0"/>
                </a:moveTo>
                <a:lnTo>
                  <a:pt x="116" y="0"/>
                </a:lnTo>
                <a:lnTo>
                  <a:pt x="120" y="0"/>
                </a:lnTo>
                <a:lnTo>
                  <a:pt x="121" y="2"/>
                </a:lnTo>
                <a:lnTo>
                  <a:pt x="123" y="5"/>
                </a:lnTo>
                <a:lnTo>
                  <a:pt x="123" y="242"/>
                </a:lnTo>
                <a:lnTo>
                  <a:pt x="121" y="244"/>
                </a:lnTo>
                <a:lnTo>
                  <a:pt x="120" y="246"/>
                </a:lnTo>
                <a:lnTo>
                  <a:pt x="116" y="247"/>
                </a:lnTo>
                <a:lnTo>
                  <a:pt x="105" y="247"/>
                </a:lnTo>
                <a:lnTo>
                  <a:pt x="101" y="246"/>
                </a:lnTo>
                <a:lnTo>
                  <a:pt x="100" y="244"/>
                </a:lnTo>
                <a:lnTo>
                  <a:pt x="98" y="242"/>
                </a:lnTo>
                <a:lnTo>
                  <a:pt x="98" y="121"/>
                </a:lnTo>
                <a:lnTo>
                  <a:pt x="50" y="121"/>
                </a:lnTo>
                <a:lnTo>
                  <a:pt x="46" y="119"/>
                </a:lnTo>
                <a:lnTo>
                  <a:pt x="42" y="119"/>
                </a:lnTo>
                <a:lnTo>
                  <a:pt x="38" y="117"/>
                </a:lnTo>
                <a:lnTo>
                  <a:pt x="35" y="116"/>
                </a:lnTo>
                <a:lnTo>
                  <a:pt x="3" y="94"/>
                </a:lnTo>
                <a:lnTo>
                  <a:pt x="0" y="91"/>
                </a:lnTo>
                <a:lnTo>
                  <a:pt x="0" y="89"/>
                </a:lnTo>
                <a:lnTo>
                  <a:pt x="0" y="86"/>
                </a:lnTo>
                <a:lnTo>
                  <a:pt x="3" y="84"/>
                </a:lnTo>
                <a:lnTo>
                  <a:pt x="35" y="62"/>
                </a:lnTo>
                <a:lnTo>
                  <a:pt x="38" y="59"/>
                </a:lnTo>
                <a:lnTo>
                  <a:pt x="42" y="58"/>
                </a:lnTo>
                <a:lnTo>
                  <a:pt x="46" y="57"/>
                </a:lnTo>
                <a:lnTo>
                  <a:pt x="50" y="57"/>
                </a:lnTo>
                <a:lnTo>
                  <a:pt x="98" y="57"/>
                </a:lnTo>
                <a:lnTo>
                  <a:pt x="98" y="5"/>
                </a:lnTo>
                <a:lnTo>
                  <a:pt x="100" y="2"/>
                </a:lnTo>
                <a:lnTo>
                  <a:pt x="101" y="0"/>
                </a:lnTo>
                <a:lnTo>
                  <a:pt x="105" y="0"/>
                </a:lnTo>
                <a:close/>
              </a:path>
            </a:pathLst>
          </a:custGeom>
          <a:solidFill>
            <a:srgbClr val="E5B350"/>
          </a:solidFill>
          <a:ln w="0">
            <a:solidFill>
              <a:srgbClr val="994C5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a:ln>
                <a:noFill/>
              </a:ln>
              <a:solidFill>
                <a:prstClr val="white"/>
              </a:solidFill>
              <a:effectLst/>
              <a:uLnTx/>
              <a:uFillTx/>
              <a:latin typeface="等线" panose="02010600030101010101" pitchFamily="2" charset="-122"/>
              <a:ea typeface="等线" panose="02010600030101010101" pitchFamily="2" charset="-122"/>
              <a:cs typeface="+mn-cs"/>
            </a:endParaRPr>
          </a:p>
        </p:txBody>
      </p:sp>
      <p:sp>
        <p:nvSpPr>
          <p:cNvPr id="6" name="文本框 5">
            <a:extLst>
              <a:ext uri="{FF2B5EF4-FFF2-40B4-BE49-F238E27FC236}">
                <a16:creationId xmlns:a16="http://schemas.microsoft.com/office/drawing/2014/main" id="{71B2BC29-14A9-4108-8F4F-60C043439D79}"/>
              </a:ext>
            </a:extLst>
          </p:cNvPr>
          <p:cNvSpPr txBox="1"/>
          <p:nvPr/>
        </p:nvSpPr>
        <p:spPr>
          <a:xfrm>
            <a:off x="1684616" y="45700"/>
            <a:ext cx="951432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1" i="0" u="none" strike="noStrike" kern="0" cap="none" spc="0" normalizeH="0" baseline="0" noProof="0" dirty="0">
                <a:ln>
                  <a:noFill/>
                </a:ln>
                <a:solidFill>
                  <a:srgbClr val="E5B3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Review and Change</a:t>
            </a:r>
            <a:endParaRPr kumimoji="0" lang="zh-CN" altLang="en-US" sz="3600" b="1" i="0" u="none" strike="noStrike" kern="0" cap="none" spc="0" normalizeH="0" baseline="0" noProof="0" dirty="0">
              <a:ln>
                <a:noFill/>
              </a:ln>
              <a:solidFill>
                <a:srgbClr val="E5B3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p:txBody>
      </p:sp>
      <p:sp>
        <p:nvSpPr>
          <p:cNvPr id="42" name="文本框 41">
            <a:extLst>
              <a:ext uri="{FF2B5EF4-FFF2-40B4-BE49-F238E27FC236}">
                <a16:creationId xmlns:a16="http://schemas.microsoft.com/office/drawing/2014/main" id="{2D663383-F44C-40C2-B26F-2DA5E262104B}"/>
              </a:ext>
            </a:extLst>
          </p:cNvPr>
          <p:cNvSpPr txBox="1"/>
          <p:nvPr/>
        </p:nvSpPr>
        <p:spPr>
          <a:xfrm>
            <a:off x="950276" y="761317"/>
            <a:ext cx="9695953" cy="58785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Sprint 1</a:t>
            </a:r>
            <a:r>
              <a:rPr kumimoji="0" lang="zh-CN" altLang="en-US"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 </a:t>
            </a:r>
            <a:r>
              <a:rPr kumimoji="0" lang="en-US" altLang="zh-CN"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02/19/2018 - 03/11/2018 	15PW</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8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Database and communication between back and front</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8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Display function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28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Sprint 2</a:t>
            </a:r>
            <a:r>
              <a:rPr kumimoji="0" lang="zh-CN" altLang="en-US"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 </a:t>
            </a:r>
            <a:r>
              <a:rPr kumimoji="0" lang="en-US" altLang="zh-CN"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03/12/2018 - 04/01/2018 	15PW</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8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Login and register page </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800" b="1" i="0" u="none" strike="noStrike" kern="0" cap="none" spc="0" normalizeH="0" baseline="0" noProof="0" dirty="0">
                <a:ln>
                  <a:noFill/>
                </a:ln>
                <a:solidFill>
                  <a:srgbClr val="FF000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Searching items and random recommendation</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8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Main interface design</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altLang="zh-CN" sz="28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Sprint 3</a:t>
            </a:r>
            <a:r>
              <a:rPr kumimoji="0" lang="zh-CN" altLang="en-US"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 </a:t>
            </a:r>
            <a:r>
              <a:rPr kumimoji="0" lang="en-US" altLang="zh-CN" sz="32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04/02/2018 - 04/12/2018 	10PW</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800" b="1" i="0" u="none" strike="noStrike" kern="0" cap="none" spc="0" normalizeH="0" baseline="0" noProof="0" dirty="0">
                <a:ln>
                  <a:noFill/>
                </a:ln>
                <a:solidFill>
                  <a:srgbClr val="FF000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“Favorite” folder</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2800" b="1" i="0" u="none" strike="noStrike" kern="0" cap="none" spc="0" normalizeH="0" baseline="0" noProof="0" dirty="0">
                <a:ln>
                  <a:noFill/>
                </a:ln>
                <a:solidFill>
                  <a:srgbClr val="FF000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Ticket Purchasing</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800" b="1" i="0" u="none" strike="noStrike" kern="0" cap="none" spc="0" normalizeH="0" baseline="0" noProof="0" dirty="0">
                <a:ln>
                  <a:noFill/>
                </a:ln>
                <a:solidFill>
                  <a:srgbClr val="FF000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a:t>
            </a:r>
            <a:r>
              <a:rPr kumimoji="0" lang="en-US" altLang="zh-CN" sz="2800" b="1" i="0" u="none" strike="noStrike" kern="0" cap="none" spc="0" normalizeH="0" baseline="0" noProof="0" dirty="0">
                <a:ln>
                  <a:noFill/>
                </a:ln>
                <a:solidFill>
                  <a:srgbClr val="FF000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View history”</a:t>
            </a:r>
          </a:p>
        </p:txBody>
      </p:sp>
    </p:spTree>
    <p:extLst>
      <p:ext uri="{BB962C8B-B14F-4D97-AF65-F5344CB8AC3E}">
        <p14:creationId xmlns:p14="http://schemas.microsoft.com/office/powerpoint/2010/main" val="129254971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8153453" y="0"/>
            <a:ext cx="4054696" cy="6858000"/>
          </a:xfrm>
          <a:prstGeom prst="rect">
            <a:avLst/>
          </a:prstGeom>
          <a:solidFill>
            <a:srgbClr val="E2E6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rPr>
              <a:t>Item searching</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rPr>
              <a:t>Detail Display</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srgbClr val="44546A">
                  <a:lumMod val="75000"/>
                </a:srgbClr>
              </a:solidFill>
              <a:effectLst/>
              <a:uLnTx/>
              <a:uFillTx/>
              <a:latin typeface="等线" panose="020F0502020204030204"/>
              <a:ea typeface="等线" panose="02010600030101010101" pitchFamily="2" charset="-122"/>
              <a:cs typeface="+mn-cs"/>
            </a:endParaRPr>
          </a:p>
        </p:txBody>
      </p:sp>
      <p:sp>
        <p:nvSpPr>
          <p:cNvPr id="22" name="矩形 21"/>
          <p:cNvSpPr/>
          <p:nvPr/>
        </p:nvSpPr>
        <p:spPr>
          <a:xfrm>
            <a:off x="4076699" y="0"/>
            <a:ext cx="4070127" cy="6858000"/>
          </a:xfrm>
          <a:prstGeom prst="rect">
            <a:avLst/>
          </a:prstGeom>
          <a:solidFill>
            <a:srgbClr val="E5B3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rPr>
              <a:t>Login Logout Register</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rPr>
              <a:t>Favorite &amp; History</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rPr>
              <a:t>Ticket Purchasing</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srgbClr val="70AD47">
                  <a:lumMod val="40000"/>
                  <a:lumOff val="60000"/>
                </a:srgbClr>
              </a:solidFill>
              <a:effectLst/>
              <a:uLnTx/>
              <a:uFillTx/>
              <a:latin typeface="等线" panose="020F0502020204030204"/>
              <a:ea typeface="等线" panose="02010600030101010101" pitchFamily="2" charset="-122"/>
              <a:cs typeface="+mn-cs"/>
            </a:endParaRPr>
          </a:p>
        </p:txBody>
      </p:sp>
      <p:sp>
        <p:nvSpPr>
          <p:cNvPr id="20" name="矩形 19"/>
          <p:cNvSpPr/>
          <p:nvPr/>
        </p:nvSpPr>
        <p:spPr>
          <a:xfrm>
            <a:off x="0" y="0"/>
            <a:ext cx="4079874" cy="6858000"/>
          </a:xfrm>
          <a:prstGeom prst="rect">
            <a:avLst/>
          </a:prstGeom>
          <a:solidFill>
            <a:srgbClr val="1732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rPr>
              <a:t>UI design</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rPr>
              <a:t>Random Recommendation</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000" b="0" i="0" u="none" strike="noStrike" kern="1200" cap="none" spc="0" normalizeH="0" baseline="0" noProof="0" dirty="0">
              <a:ln>
                <a:noFill/>
              </a:ln>
              <a:solidFill>
                <a:srgbClr val="FFC000">
                  <a:lumMod val="60000"/>
                  <a:lumOff val="40000"/>
                </a:srgbClr>
              </a:solidFill>
              <a:effectLst/>
              <a:uLnTx/>
              <a:uFillTx/>
              <a:latin typeface="等线" panose="020F0502020204030204"/>
              <a:ea typeface="等线" panose="02010600030101010101" pitchFamily="2"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pic>
        <p:nvPicPr>
          <p:cNvPr id="4" name="图片 3">
            <a:extLst>
              <a:ext uri="{FF2B5EF4-FFF2-40B4-BE49-F238E27FC236}">
                <a16:creationId xmlns:a16="http://schemas.microsoft.com/office/drawing/2014/main" id="{2AC43371-DD47-4F81-9507-1D1F001490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8897" y="2268320"/>
            <a:ext cx="3205730" cy="4250841"/>
          </a:xfrm>
          <a:prstGeom prst="rect">
            <a:avLst/>
          </a:prstGeom>
        </p:spPr>
      </p:pic>
      <p:pic>
        <p:nvPicPr>
          <p:cNvPr id="9" name="图片 8">
            <a:extLst>
              <a:ext uri="{FF2B5EF4-FFF2-40B4-BE49-F238E27FC236}">
                <a16:creationId xmlns:a16="http://schemas.microsoft.com/office/drawing/2014/main" id="{B02FF369-1558-4387-83FF-C3E56A2B84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602" y="2268320"/>
            <a:ext cx="3170898" cy="4263572"/>
          </a:xfrm>
          <a:prstGeom prst="rect">
            <a:avLst/>
          </a:prstGeom>
        </p:spPr>
      </p:pic>
      <p:pic>
        <p:nvPicPr>
          <p:cNvPr id="11" name="图片 10">
            <a:extLst>
              <a:ext uri="{FF2B5EF4-FFF2-40B4-BE49-F238E27FC236}">
                <a16:creationId xmlns:a16="http://schemas.microsoft.com/office/drawing/2014/main" id="{1D341289-6769-43BC-9E43-7107963ECB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99284" y="2268320"/>
            <a:ext cx="3216834" cy="4280024"/>
          </a:xfrm>
          <a:prstGeom prst="rect">
            <a:avLst/>
          </a:prstGeom>
        </p:spPr>
      </p:pic>
    </p:spTree>
    <p:extLst>
      <p:ext uri="{BB962C8B-B14F-4D97-AF65-F5344CB8AC3E}">
        <p14:creationId xmlns:p14="http://schemas.microsoft.com/office/powerpoint/2010/main" val="428879130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5B350"/>
        </a:solidFill>
        <a:effectLst/>
      </p:bgPr>
    </p:bg>
    <p:spTree>
      <p:nvGrpSpPr>
        <p:cNvPr id="1" name=""/>
        <p:cNvGrpSpPr/>
        <p:nvPr/>
      </p:nvGrpSpPr>
      <p:grpSpPr>
        <a:xfrm>
          <a:off x="0" y="0"/>
          <a:ext cx="0" cy="0"/>
          <a:chOff x="0" y="0"/>
          <a:chExt cx="0" cy="0"/>
        </a:xfrm>
      </p:grpSpPr>
      <p:sp>
        <p:nvSpPr>
          <p:cNvPr id="8" name="矩形 7"/>
          <p:cNvSpPr>
            <a:spLocks noChangeAspect="1"/>
          </p:cNvSpPr>
          <p:nvPr/>
        </p:nvSpPr>
        <p:spPr>
          <a:xfrm>
            <a:off x="5511271" y="1226961"/>
            <a:ext cx="1169459" cy="1559278"/>
          </a:xfrm>
          <a:prstGeom prst="rect">
            <a:avLst/>
          </a:prstGeom>
          <a:solidFill>
            <a:srgbClr val="994C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haroni" panose="02010803020104030203" pitchFamily="2" charset="-79"/>
              <a:cs typeface="Aharoni" panose="02010803020104030203" pitchFamily="2" charset="-79"/>
            </a:endParaRPr>
          </a:p>
        </p:txBody>
      </p:sp>
      <p:sp>
        <p:nvSpPr>
          <p:cNvPr id="9" name="矩形 8"/>
          <p:cNvSpPr>
            <a:spLocks noChangeAspect="1"/>
          </p:cNvSpPr>
          <p:nvPr/>
        </p:nvSpPr>
        <p:spPr>
          <a:xfrm>
            <a:off x="4205817" y="1226961"/>
            <a:ext cx="1169459" cy="1559278"/>
          </a:xfrm>
          <a:prstGeom prst="rect">
            <a:avLst/>
          </a:prstGeom>
          <a:solidFill>
            <a:srgbClr val="994C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haroni" panose="02010803020104030203" pitchFamily="2" charset="-79"/>
              <a:cs typeface="Aharoni" panose="02010803020104030203" pitchFamily="2" charset="-79"/>
            </a:endParaRPr>
          </a:p>
        </p:txBody>
      </p:sp>
      <p:sp>
        <p:nvSpPr>
          <p:cNvPr id="10" name="矩形 9"/>
          <p:cNvSpPr>
            <a:spLocks noChangeAspect="1"/>
          </p:cNvSpPr>
          <p:nvPr/>
        </p:nvSpPr>
        <p:spPr>
          <a:xfrm>
            <a:off x="6816726" y="1226961"/>
            <a:ext cx="1169459" cy="1559278"/>
          </a:xfrm>
          <a:prstGeom prst="rect">
            <a:avLst/>
          </a:prstGeom>
          <a:solidFill>
            <a:srgbClr val="994C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haroni" panose="02010803020104030203" pitchFamily="2" charset="-79"/>
              <a:cs typeface="Aharoni" panose="02010803020104030203" pitchFamily="2" charset="-79"/>
            </a:endParaRPr>
          </a:p>
        </p:txBody>
      </p:sp>
      <p:sp>
        <p:nvSpPr>
          <p:cNvPr id="12" name="文本框 11"/>
          <p:cNvSpPr txBox="1"/>
          <p:nvPr/>
        </p:nvSpPr>
        <p:spPr>
          <a:xfrm>
            <a:off x="4345382" y="1226961"/>
            <a:ext cx="890328" cy="156966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altLang="zh-CN" sz="9600" kern="0" dirty="0">
                <a:solidFill>
                  <a:schemeClr val="bg1"/>
                </a:solidFill>
                <a:latin typeface="Aharoni" panose="02010803020104030203" pitchFamily="2" charset="-79"/>
                <a:ea typeface="华文细黑" panose="02010600040101010101" pitchFamily="2" charset="-122"/>
                <a:cs typeface="Aharoni" panose="02010803020104030203" pitchFamily="2" charset="-79"/>
              </a:rPr>
              <a:t>T</a:t>
            </a:r>
            <a:endParaRPr kumimoji="0" lang="en-US" altLang="zh-CN" sz="9600" b="0" i="0" u="none" strike="noStrike" kern="0" cap="none" spc="0" normalizeH="0" baseline="0" noProof="0" dirty="0">
              <a:ln>
                <a:noFill/>
              </a:ln>
              <a:solidFill>
                <a:schemeClr val="bg1"/>
              </a:solidFill>
              <a:effectLst/>
              <a:uLnTx/>
              <a:uFillTx/>
              <a:latin typeface="Aharoni" panose="02010803020104030203" pitchFamily="2" charset="-79"/>
              <a:ea typeface="华文细黑" panose="02010600040101010101" pitchFamily="2" charset="-122"/>
              <a:cs typeface="Aharoni" panose="02010803020104030203" pitchFamily="2" charset="-79"/>
            </a:endParaRPr>
          </a:p>
        </p:txBody>
      </p:sp>
      <p:sp>
        <p:nvSpPr>
          <p:cNvPr id="13" name="文本框 12"/>
          <p:cNvSpPr txBox="1"/>
          <p:nvPr/>
        </p:nvSpPr>
        <p:spPr>
          <a:xfrm>
            <a:off x="5650836" y="1284497"/>
            <a:ext cx="890328" cy="144655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altLang="zh-CN" sz="8800" kern="0" dirty="0">
                <a:solidFill>
                  <a:schemeClr val="bg1"/>
                </a:solidFill>
                <a:latin typeface="Aharoni" panose="02010803020104030203" pitchFamily="2" charset="-79"/>
                <a:ea typeface="华文细黑" panose="02010600040101010101" pitchFamily="2" charset="-122"/>
                <a:cs typeface="Aharoni" panose="02010803020104030203" pitchFamily="2" charset="-79"/>
              </a:rPr>
              <a:t>W</a:t>
            </a:r>
            <a:endParaRPr kumimoji="0" lang="en-US" altLang="zh-CN" sz="8800" b="0" i="0" u="none" strike="noStrike" kern="0" cap="none" spc="0" normalizeH="0" baseline="0" noProof="0" dirty="0">
              <a:ln>
                <a:noFill/>
              </a:ln>
              <a:solidFill>
                <a:schemeClr val="bg1"/>
              </a:solidFill>
              <a:effectLst/>
              <a:uLnTx/>
              <a:uFillTx/>
              <a:latin typeface="Aharoni" panose="02010803020104030203" pitchFamily="2" charset="-79"/>
              <a:ea typeface="华文细黑" panose="02010600040101010101" pitchFamily="2" charset="-122"/>
              <a:cs typeface="Aharoni" panose="02010803020104030203" pitchFamily="2" charset="-79"/>
            </a:endParaRPr>
          </a:p>
        </p:txBody>
      </p:sp>
      <p:sp>
        <p:nvSpPr>
          <p:cNvPr id="14" name="文本框 13"/>
          <p:cNvSpPr txBox="1"/>
          <p:nvPr/>
        </p:nvSpPr>
        <p:spPr>
          <a:xfrm>
            <a:off x="6956291" y="1226961"/>
            <a:ext cx="890328" cy="156966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altLang="zh-CN" sz="9600" kern="0" dirty="0">
                <a:solidFill>
                  <a:schemeClr val="bg1"/>
                </a:solidFill>
                <a:latin typeface="Aharoni" panose="02010803020104030203" pitchFamily="2" charset="-79"/>
                <a:ea typeface="华文细黑" panose="02010600040101010101" pitchFamily="2" charset="-122"/>
                <a:cs typeface="Aharoni" panose="02010803020104030203" pitchFamily="2" charset="-79"/>
              </a:rPr>
              <a:t>O</a:t>
            </a:r>
            <a:endParaRPr kumimoji="0" lang="en-US" altLang="zh-CN" sz="9600" b="0" i="0" u="none" strike="noStrike" kern="0" cap="none" spc="0" normalizeH="0" baseline="0" noProof="0" dirty="0">
              <a:ln>
                <a:noFill/>
              </a:ln>
              <a:solidFill>
                <a:schemeClr val="bg1"/>
              </a:solidFill>
              <a:effectLst/>
              <a:uLnTx/>
              <a:uFillTx/>
              <a:latin typeface="Aharoni" panose="02010803020104030203" pitchFamily="2" charset="-79"/>
              <a:ea typeface="华文细黑" panose="02010600040101010101" pitchFamily="2" charset="-122"/>
              <a:cs typeface="Aharoni" panose="02010803020104030203" pitchFamily="2" charset="-79"/>
            </a:endParaRPr>
          </a:p>
        </p:txBody>
      </p:sp>
      <p:sp>
        <p:nvSpPr>
          <p:cNvPr id="11" name="椭圆 10"/>
          <p:cNvSpPr/>
          <p:nvPr/>
        </p:nvSpPr>
        <p:spPr>
          <a:xfrm>
            <a:off x="5909320" y="5769620"/>
            <a:ext cx="373360" cy="373360"/>
          </a:xfrm>
          <a:prstGeom prst="ellipse">
            <a:avLst/>
          </a:prstGeom>
          <a:noFill/>
          <a:ln>
            <a:solidFill>
              <a:srgbClr val="984C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Text" lastClr="000000"/>
              </a:solidFill>
              <a:effectLst/>
              <a:uLnTx/>
              <a:uFillTx/>
              <a:latin typeface="Aharoni" panose="02010803020104030203" pitchFamily="2" charset="-79"/>
              <a:cs typeface="Aharoni" panose="02010803020104030203" pitchFamily="2" charset="-79"/>
            </a:endParaRPr>
          </a:p>
        </p:txBody>
      </p:sp>
      <p:grpSp>
        <p:nvGrpSpPr>
          <p:cNvPr id="7" name="组合 6"/>
          <p:cNvGrpSpPr/>
          <p:nvPr/>
        </p:nvGrpSpPr>
        <p:grpSpPr>
          <a:xfrm>
            <a:off x="6002403" y="5862703"/>
            <a:ext cx="187194" cy="995297"/>
            <a:chOff x="6002403" y="5862703"/>
            <a:chExt cx="187194" cy="995297"/>
          </a:xfrm>
        </p:grpSpPr>
        <p:cxnSp>
          <p:nvCxnSpPr>
            <p:cNvPr id="3" name="直接连接符 2"/>
            <p:cNvCxnSpPr/>
            <p:nvPr/>
          </p:nvCxnSpPr>
          <p:spPr>
            <a:xfrm flipV="1">
              <a:off x="6096000" y="5956300"/>
              <a:ext cx="0" cy="901700"/>
            </a:xfrm>
            <a:prstGeom prst="line">
              <a:avLst/>
            </a:prstGeom>
            <a:ln w="19050">
              <a:solidFill>
                <a:srgbClr val="984C50"/>
              </a:solidFill>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6002403" y="5862703"/>
              <a:ext cx="187194" cy="187194"/>
            </a:xfrm>
            <a:prstGeom prst="ellipse">
              <a:avLst/>
            </a:prstGeom>
            <a:solidFill>
              <a:srgbClr val="984C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Aharoni" panose="02010803020104030203" pitchFamily="2" charset="-79"/>
                <a:cs typeface="Aharoni" panose="02010803020104030203" pitchFamily="2" charset="-79"/>
              </a:endParaRPr>
            </a:p>
          </p:txBody>
        </p:sp>
      </p:grpSp>
      <p:sp>
        <p:nvSpPr>
          <p:cNvPr id="2" name="文本框 1"/>
          <p:cNvSpPr txBox="1"/>
          <p:nvPr/>
        </p:nvSpPr>
        <p:spPr>
          <a:xfrm>
            <a:off x="5498734" y="3513679"/>
            <a:ext cx="1194559" cy="738664"/>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4200" b="1" i="0" u="none" strike="noStrike" kern="0" cap="none" spc="0" normalizeH="0" baseline="0" noProof="0" dirty="0">
                <a:ln>
                  <a:noFill/>
                </a:ln>
                <a:solidFill>
                  <a:srgbClr val="994C52"/>
                </a:solidFill>
                <a:effectLst>
                  <a:outerShdw blurRad="38100" dist="38100" dir="2700000" algn="tl">
                    <a:srgbClr val="000000">
                      <a:alpha val="43137"/>
                    </a:srgbClr>
                  </a:outerShdw>
                </a:effectLst>
                <a:uLnTx/>
                <a:uFillTx/>
              </a:rPr>
              <a:t>Test</a:t>
            </a:r>
          </a:p>
        </p:txBody>
      </p:sp>
    </p:spTree>
    <p:extLst>
      <p:ext uri="{BB962C8B-B14F-4D97-AF65-F5344CB8AC3E}">
        <p14:creationId xmlns:p14="http://schemas.microsoft.com/office/powerpoint/2010/main" val="3595365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300" fill="hold"/>
                                        <p:tgtEl>
                                          <p:spTgt spid="9"/>
                                        </p:tgtEl>
                                        <p:attrNameLst>
                                          <p:attrName>ppt_x</p:attrName>
                                        </p:attrNameLst>
                                      </p:cBhvr>
                                      <p:tavLst>
                                        <p:tav tm="0">
                                          <p:val>
                                            <p:strVal val="#ppt_x"/>
                                          </p:val>
                                        </p:tav>
                                        <p:tav tm="100000">
                                          <p:val>
                                            <p:strVal val="#ppt_x"/>
                                          </p:val>
                                        </p:tav>
                                      </p:tavLst>
                                    </p:anim>
                                    <p:anim calcmode="lin" valueType="num">
                                      <p:cBhvr>
                                        <p:cTn id="8" dur="300" fill="hold"/>
                                        <p:tgtEl>
                                          <p:spTgt spid="9"/>
                                        </p:tgtEl>
                                        <p:attrNameLst>
                                          <p:attrName>ppt_y</p:attrName>
                                        </p:attrNameLst>
                                      </p:cBhvr>
                                      <p:tavLst>
                                        <p:tav tm="0">
                                          <p:val>
                                            <p:strVal val="#ppt_y-#ppt_h/2"/>
                                          </p:val>
                                        </p:tav>
                                        <p:tav tm="100000">
                                          <p:val>
                                            <p:strVal val="#ppt_y"/>
                                          </p:val>
                                        </p:tav>
                                      </p:tavLst>
                                    </p:anim>
                                    <p:anim calcmode="lin" valueType="num">
                                      <p:cBhvr>
                                        <p:cTn id="9" dur="300" fill="hold"/>
                                        <p:tgtEl>
                                          <p:spTgt spid="9"/>
                                        </p:tgtEl>
                                        <p:attrNameLst>
                                          <p:attrName>ppt_w</p:attrName>
                                        </p:attrNameLst>
                                      </p:cBhvr>
                                      <p:tavLst>
                                        <p:tav tm="0">
                                          <p:val>
                                            <p:strVal val="#ppt_w"/>
                                          </p:val>
                                        </p:tav>
                                        <p:tav tm="100000">
                                          <p:val>
                                            <p:strVal val="#ppt_w"/>
                                          </p:val>
                                        </p:tav>
                                      </p:tavLst>
                                    </p:anim>
                                    <p:anim calcmode="lin" valueType="num">
                                      <p:cBhvr>
                                        <p:cTn id="10" dur="300" fill="hold"/>
                                        <p:tgtEl>
                                          <p:spTgt spid="9"/>
                                        </p:tgtEl>
                                        <p:attrNameLst>
                                          <p:attrName>ppt_h</p:attrName>
                                        </p:attrNameLst>
                                      </p:cBhvr>
                                      <p:tavLst>
                                        <p:tav tm="0">
                                          <p:val>
                                            <p:fltVal val="0"/>
                                          </p:val>
                                        </p:tav>
                                        <p:tav tm="100000">
                                          <p:val>
                                            <p:strVal val="#ppt_h"/>
                                          </p:val>
                                        </p:tav>
                                      </p:tavLst>
                                    </p:anim>
                                  </p:childTnLst>
                                </p:cTn>
                              </p:par>
                              <p:par>
                                <p:cTn id="11" presetID="17" presetClass="entr" presetSubtype="4" fill="hold" grpId="0" nodeType="withEffect">
                                  <p:stCondLst>
                                    <p:cond delay="100"/>
                                  </p:stCondLst>
                                  <p:childTnLst>
                                    <p:set>
                                      <p:cBhvr>
                                        <p:cTn id="12" dur="1" fill="hold">
                                          <p:stCondLst>
                                            <p:cond delay="0"/>
                                          </p:stCondLst>
                                        </p:cTn>
                                        <p:tgtEl>
                                          <p:spTgt spid="8"/>
                                        </p:tgtEl>
                                        <p:attrNameLst>
                                          <p:attrName>style.visibility</p:attrName>
                                        </p:attrNameLst>
                                      </p:cBhvr>
                                      <p:to>
                                        <p:strVal val="visible"/>
                                      </p:to>
                                    </p:set>
                                    <p:anim calcmode="lin" valueType="num">
                                      <p:cBhvr>
                                        <p:cTn id="13" dur="300" fill="hold"/>
                                        <p:tgtEl>
                                          <p:spTgt spid="8"/>
                                        </p:tgtEl>
                                        <p:attrNameLst>
                                          <p:attrName>ppt_x</p:attrName>
                                        </p:attrNameLst>
                                      </p:cBhvr>
                                      <p:tavLst>
                                        <p:tav tm="0">
                                          <p:val>
                                            <p:strVal val="#ppt_x"/>
                                          </p:val>
                                        </p:tav>
                                        <p:tav tm="100000">
                                          <p:val>
                                            <p:strVal val="#ppt_x"/>
                                          </p:val>
                                        </p:tav>
                                      </p:tavLst>
                                    </p:anim>
                                    <p:anim calcmode="lin" valueType="num">
                                      <p:cBhvr>
                                        <p:cTn id="14" dur="300" fill="hold"/>
                                        <p:tgtEl>
                                          <p:spTgt spid="8"/>
                                        </p:tgtEl>
                                        <p:attrNameLst>
                                          <p:attrName>ppt_y</p:attrName>
                                        </p:attrNameLst>
                                      </p:cBhvr>
                                      <p:tavLst>
                                        <p:tav tm="0">
                                          <p:val>
                                            <p:strVal val="#ppt_y+#ppt_h/2"/>
                                          </p:val>
                                        </p:tav>
                                        <p:tav tm="100000">
                                          <p:val>
                                            <p:strVal val="#ppt_y"/>
                                          </p:val>
                                        </p:tav>
                                      </p:tavLst>
                                    </p:anim>
                                    <p:anim calcmode="lin" valueType="num">
                                      <p:cBhvr>
                                        <p:cTn id="15" dur="300" fill="hold"/>
                                        <p:tgtEl>
                                          <p:spTgt spid="8"/>
                                        </p:tgtEl>
                                        <p:attrNameLst>
                                          <p:attrName>ppt_w</p:attrName>
                                        </p:attrNameLst>
                                      </p:cBhvr>
                                      <p:tavLst>
                                        <p:tav tm="0">
                                          <p:val>
                                            <p:strVal val="#ppt_w"/>
                                          </p:val>
                                        </p:tav>
                                        <p:tav tm="100000">
                                          <p:val>
                                            <p:strVal val="#ppt_w"/>
                                          </p:val>
                                        </p:tav>
                                      </p:tavLst>
                                    </p:anim>
                                    <p:anim calcmode="lin" valueType="num">
                                      <p:cBhvr>
                                        <p:cTn id="16" dur="300" fill="hold"/>
                                        <p:tgtEl>
                                          <p:spTgt spid="8"/>
                                        </p:tgtEl>
                                        <p:attrNameLst>
                                          <p:attrName>ppt_h</p:attrName>
                                        </p:attrNameLst>
                                      </p:cBhvr>
                                      <p:tavLst>
                                        <p:tav tm="0">
                                          <p:val>
                                            <p:fltVal val="0"/>
                                          </p:val>
                                        </p:tav>
                                        <p:tav tm="100000">
                                          <p:val>
                                            <p:strVal val="#ppt_h"/>
                                          </p:val>
                                        </p:tav>
                                      </p:tavLst>
                                    </p:anim>
                                  </p:childTnLst>
                                </p:cTn>
                              </p:par>
                              <p:par>
                                <p:cTn id="17" presetID="17" presetClass="entr" presetSubtype="2" fill="hold" grpId="0" nodeType="withEffect">
                                  <p:stCondLst>
                                    <p:cond delay="200"/>
                                  </p:stCondLst>
                                  <p:childTnLst>
                                    <p:set>
                                      <p:cBhvr>
                                        <p:cTn id="18" dur="1" fill="hold">
                                          <p:stCondLst>
                                            <p:cond delay="0"/>
                                          </p:stCondLst>
                                        </p:cTn>
                                        <p:tgtEl>
                                          <p:spTgt spid="10"/>
                                        </p:tgtEl>
                                        <p:attrNameLst>
                                          <p:attrName>style.visibility</p:attrName>
                                        </p:attrNameLst>
                                      </p:cBhvr>
                                      <p:to>
                                        <p:strVal val="visible"/>
                                      </p:to>
                                    </p:set>
                                    <p:anim calcmode="lin" valueType="num">
                                      <p:cBhvr>
                                        <p:cTn id="19" dur="300" fill="hold"/>
                                        <p:tgtEl>
                                          <p:spTgt spid="10"/>
                                        </p:tgtEl>
                                        <p:attrNameLst>
                                          <p:attrName>ppt_x</p:attrName>
                                        </p:attrNameLst>
                                      </p:cBhvr>
                                      <p:tavLst>
                                        <p:tav tm="0">
                                          <p:val>
                                            <p:strVal val="#ppt_x+#ppt_w/2"/>
                                          </p:val>
                                        </p:tav>
                                        <p:tav tm="100000">
                                          <p:val>
                                            <p:strVal val="#ppt_x"/>
                                          </p:val>
                                        </p:tav>
                                      </p:tavLst>
                                    </p:anim>
                                    <p:anim calcmode="lin" valueType="num">
                                      <p:cBhvr>
                                        <p:cTn id="20" dur="300" fill="hold"/>
                                        <p:tgtEl>
                                          <p:spTgt spid="10"/>
                                        </p:tgtEl>
                                        <p:attrNameLst>
                                          <p:attrName>ppt_y</p:attrName>
                                        </p:attrNameLst>
                                      </p:cBhvr>
                                      <p:tavLst>
                                        <p:tav tm="0">
                                          <p:val>
                                            <p:strVal val="#ppt_y"/>
                                          </p:val>
                                        </p:tav>
                                        <p:tav tm="100000">
                                          <p:val>
                                            <p:strVal val="#ppt_y"/>
                                          </p:val>
                                        </p:tav>
                                      </p:tavLst>
                                    </p:anim>
                                    <p:anim calcmode="lin" valueType="num">
                                      <p:cBhvr>
                                        <p:cTn id="21" dur="300" fill="hold"/>
                                        <p:tgtEl>
                                          <p:spTgt spid="10"/>
                                        </p:tgtEl>
                                        <p:attrNameLst>
                                          <p:attrName>ppt_w</p:attrName>
                                        </p:attrNameLst>
                                      </p:cBhvr>
                                      <p:tavLst>
                                        <p:tav tm="0">
                                          <p:val>
                                            <p:fltVal val="0"/>
                                          </p:val>
                                        </p:tav>
                                        <p:tav tm="100000">
                                          <p:val>
                                            <p:strVal val="#ppt_w"/>
                                          </p:val>
                                        </p:tav>
                                      </p:tavLst>
                                    </p:anim>
                                    <p:anim calcmode="lin" valueType="num">
                                      <p:cBhvr>
                                        <p:cTn id="22" dur="300" fill="hold"/>
                                        <p:tgtEl>
                                          <p:spTgt spid="10"/>
                                        </p:tgtEl>
                                        <p:attrNameLst>
                                          <p:attrName>ppt_h</p:attrName>
                                        </p:attrNameLst>
                                      </p:cBhvr>
                                      <p:tavLst>
                                        <p:tav tm="0">
                                          <p:val>
                                            <p:strVal val="#ppt_h"/>
                                          </p:val>
                                        </p:tav>
                                        <p:tav tm="100000">
                                          <p:val>
                                            <p:strVal val="#ppt_h"/>
                                          </p:val>
                                        </p:tav>
                                      </p:tavLst>
                                    </p:anim>
                                  </p:childTnLst>
                                </p:cTn>
                              </p:par>
                              <p:par>
                                <p:cTn id="23" presetID="2" presetClass="entr" presetSubtype="4" fill="hold" nodeType="withEffect">
                                  <p:stCondLst>
                                    <p:cond delay="20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par>
                                <p:cTn id="27" presetID="21" presetClass="entr" presetSubtype="1" fill="hold" grpId="0" nodeType="withEffect">
                                  <p:stCondLst>
                                    <p:cond delay="600"/>
                                  </p:stCondLst>
                                  <p:childTnLst>
                                    <p:set>
                                      <p:cBhvr>
                                        <p:cTn id="28" dur="1" fill="hold">
                                          <p:stCondLst>
                                            <p:cond delay="0"/>
                                          </p:stCondLst>
                                        </p:cTn>
                                        <p:tgtEl>
                                          <p:spTgt spid="11"/>
                                        </p:tgtEl>
                                        <p:attrNameLst>
                                          <p:attrName>style.visibility</p:attrName>
                                        </p:attrNameLst>
                                      </p:cBhvr>
                                      <p:to>
                                        <p:strVal val="visible"/>
                                      </p:to>
                                    </p:set>
                                    <p:animEffect transition="in" filter="wheel(1)">
                                      <p:cBhvr>
                                        <p:cTn id="29" dur="500"/>
                                        <p:tgtEl>
                                          <p:spTgt spid="11"/>
                                        </p:tgtEl>
                                      </p:cBhvr>
                                    </p:animEffect>
                                  </p:childTnLst>
                                </p:cTn>
                              </p:par>
                              <p:par>
                                <p:cTn id="30" presetID="6" presetClass="emph" presetSubtype="0" fill="hold" grpId="1" nodeType="withEffect">
                                  <p:stCondLst>
                                    <p:cond delay="1100"/>
                                  </p:stCondLst>
                                  <p:childTnLst>
                                    <p:animScale>
                                      <p:cBhvr>
                                        <p:cTn id="31" dur="500" fill="hold"/>
                                        <p:tgtEl>
                                          <p:spTgt spid="11"/>
                                        </p:tgtEl>
                                      </p:cBhvr>
                                      <p:by x="150000" y="150000"/>
                                    </p:animScale>
                                  </p:childTnLst>
                                </p:cTn>
                              </p:par>
                              <p:par>
                                <p:cTn id="32" presetID="10" presetClass="exit" presetSubtype="0" fill="hold" grpId="2" nodeType="withEffect">
                                  <p:stCondLst>
                                    <p:cond delay="1100"/>
                                  </p:stCondLst>
                                  <p:childTnLst>
                                    <p:animEffect transition="out" filter="fade">
                                      <p:cBhvr>
                                        <p:cTn id="33" dur="500"/>
                                        <p:tgtEl>
                                          <p:spTgt spid="11"/>
                                        </p:tgtEl>
                                      </p:cBhvr>
                                    </p:animEffect>
                                    <p:set>
                                      <p:cBhvr>
                                        <p:cTn id="34"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1" grpId="1" animBg="1"/>
      <p:bldP spid="11" grpId="2"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94C52"/>
        </a:solidFill>
        <a:effectLst/>
      </p:bgPr>
    </p:bg>
    <p:spTree>
      <p:nvGrpSpPr>
        <p:cNvPr id="1" name=""/>
        <p:cNvGrpSpPr/>
        <p:nvPr/>
      </p:nvGrpSpPr>
      <p:grpSpPr>
        <a:xfrm>
          <a:off x="0" y="0"/>
          <a:ext cx="0" cy="0"/>
          <a:chOff x="0" y="0"/>
          <a:chExt cx="0" cy="0"/>
        </a:xfrm>
      </p:grpSpPr>
      <p:sp>
        <p:nvSpPr>
          <p:cNvPr id="4" name="矩形 3"/>
          <p:cNvSpPr/>
          <p:nvPr/>
        </p:nvSpPr>
        <p:spPr>
          <a:xfrm>
            <a:off x="0" y="-1"/>
            <a:ext cx="12192000" cy="715617"/>
          </a:xfrm>
          <a:prstGeom prst="rect">
            <a:avLst/>
          </a:prstGeom>
          <a:solidFill>
            <a:srgbClr val="E7B5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等线" panose="020F0502020204030204"/>
              <a:ea typeface="等线" panose="02010600030101010101" pitchFamily="2" charset="-122"/>
              <a:cs typeface="+mn-cs"/>
            </a:endParaRPr>
          </a:p>
        </p:txBody>
      </p:sp>
      <p:sp>
        <p:nvSpPr>
          <p:cNvPr id="5" name="文本框 4"/>
          <p:cNvSpPr txBox="1"/>
          <p:nvPr/>
        </p:nvSpPr>
        <p:spPr>
          <a:xfrm>
            <a:off x="1684617" y="45700"/>
            <a:ext cx="90915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Test Plan</a:t>
            </a:r>
            <a:endParaRPr kumimoji="0" lang="zh-CN" altLang="en-US" sz="36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p:txBody>
      </p:sp>
      <p:sp>
        <p:nvSpPr>
          <p:cNvPr id="42" name="Freeform 29"/>
          <p:cNvSpPr>
            <a:spLocks noChangeAspect="1" noEditPoints="1"/>
          </p:cNvSpPr>
          <p:nvPr/>
        </p:nvSpPr>
        <p:spPr bwMode="auto">
          <a:xfrm>
            <a:off x="950276" y="47757"/>
            <a:ext cx="640106" cy="612000"/>
          </a:xfrm>
          <a:custGeom>
            <a:avLst/>
            <a:gdLst>
              <a:gd name="T0" fmla="*/ 130 w 274"/>
              <a:gd name="T1" fmla="*/ 30 h 247"/>
              <a:gd name="T2" fmla="*/ 225 w 274"/>
              <a:gd name="T3" fmla="*/ 30 h 247"/>
              <a:gd name="T4" fmla="*/ 228 w 274"/>
              <a:gd name="T5" fmla="*/ 30 h 247"/>
              <a:gd name="T6" fmla="*/ 232 w 274"/>
              <a:gd name="T7" fmla="*/ 31 h 247"/>
              <a:gd name="T8" fmla="*/ 236 w 274"/>
              <a:gd name="T9" fmla="*/ 33 h 247"/>
              <a:gd name="T10" fmla="*/ 240 w 274"/>
              <a:gd name="T11" fmla="*/ 34 h 247"/>
              <a:gd name="T12" fmla="*/ 272 w 274"/>
              <a:gd name="T13" fmla="*/ 57 h 247"/>
              <a:gd name="T14" fmla="*/ 274 w 274"/>
              <a:gd name="T15" fmla="*/ 58 h 247"/>
              <a:gd name="T16" fmla="*/ 274 w 274"/>
              <a:gd name="T17" fmla="*/ 61 h 247"/>
              <a:gd name="T18" fmla="*/ 274 w 274"/>
              <a:gd name="T19" fmla="*/ 63 h 247"/>
              <a:gd name="T20" fmla="*/ 272 w 274"/>
              <a:gd name="T21" fmla="*/ 66 h 247"/>
              <a:gd name="T22" fmla="*/ 240 w 274"/>
              <a:gd name="T23" fmla="*/ 89 h 247"/>
              <a:gd name="T24" fmla="*/ 236 w 274"/>
              <a:gd name="T25" fmla="*/ 90 h 247"/>
              <a:gd name="T26" fmla="*/ 232 w 274"/>
              <a:gd name="T27" fmla="*/ 91 h 247"/>
              <a:gd name="T28" fmla="*/ 228 w 274"/>
              <a:gd name="T29" fmla="*/ 93 h 247"/>
              <a:gd name="T30" fmla="*/ 225 w 274"/>
              <a:gd name="T31" fmla="*/ 93 h 247"/>
              <a:gd name="T32" fmla="*/ 142 w 274"/>
              <a:gd name="T33" fmla="*/ 93 h 247"/>
              <a:gd name="T34" fmla="*/ 130 w 274"/>
              <a:gd name="T35" fmla="*/ 30 h 247"/>
              <a:gd name="T36" fmla="*/ 105 w 274"/>
              <a:gd name="T37" fmla="*/ 0 h 247"/>
              <a:gd name="T38" fmla="*/ 116 w 274"/>
              <a:gd name="T39" fmla="*/ 0 h 247"/>
              <a:gd name="T40" fmla="*/ 120 w 274"/>
              <a:gd name="T41" fmla="*/ 0 h 247"/>
              <a:gd name="T42" fmla="*/ 121 w 274"/>
              <a:gd name="T43" fmla="*/ 2 h 247"/>
              <a:gd name="T44" fmla="*/ 123 w 274"/>
              <a:gd name="T45" fmla="*/ 5 h 247"/>
              <a:gd name="T46" fmla="*/ 123 w 274"/>
              <a:gd name="T47" fmla="*/ 242 h 247"/>
              <a:gd name="T48" fmla="*/ 121 w 274"/>
              <a:gd name="T49" fmla="*/ 244 h 247"/>
              <a:gd name="T50" fmla="*/ 120 w 274"/>
              <a:gd name="T51" fmla="*/ 246 h 247"/>
              <a:gd name="T52" fmla="*/ 116 w 274"/>
              <a:gd name="T53" fmla="*/ 247 h 247"/>
              <a:gd name="T54" fmla="*/ 105 w 274"/>
              <a:gd name="T55" fmla="*/ 247 h 247"/>
              <a:gd name="T56" fmla="*/ 101 w 274"/>
              <a:gd name="T57" fmla="*/ 246 h 247"/>
              <a:gd name="T58" fmla="*/ 100 w 274"/>
              <a:gd name="T59" fmla="*/ 244 h 247"/>
              <a:gd name="T60" fmla="*/ 98 w 274"/>
              <a:gd name="T61" fmla="*/ 242 h 247"/>
              <a:gd name="T62" fmla="*/ 98 w 274"/>
              <a:gd name="T63" fmla="*/ 121 h 247"/>
              <a:gd name="T64" fmla="*/ 50 w 274"/>
              <a:gd name="T65" fmla="*/ 121 h 247"/>
              <a:gd name="T66" fmla="*/ 46 w 274"/>
              <a:gd name="T67" fmla="*/ 119 h 247"/>
              <a:gd name="T68" fmla="*/ 42 w 274"/>
              <a:gd name="T69" fmla="*/ 119 h 247"/>
              <a:gd name="T70" fmla="*/ 38 w 274"/>
              <a:gd name="T71" fmla="*/ 117 h 247"/>
              <a:gd name="T72" fmla="*/ 35 w 274"/>
              <a:gd name="T73" fmla="*/ 116 h 247"/>
              <a:gd name="T74" fmla="*/ 3 w 274"/>
              <a:gd name="T75" fmla="*/ 94 h 247"/>
              <a:gd name="T76" fmla="*/ 0 w 274"/>
              <a:gd name="T77" fmla="*/ 91 h 247"/>
              <a:gd name="T78" fmla="*/ 0 w 274"/>
              <a:gd name="T79" fmla="*/ 89 h 247"/>
              <a:gd name="T80" fmla="*/ 0 w 274"/>
              <a:gd name="T81" fmla="*/ 86 h 247"/>
              <a:gd name="T82" fmla="*/ 3 w 274"/>
              <a:gd name="T83" fmla="*/ 84 h 247"/>
              <a:gd name="T84" fmla="*/ 35 w 274"/>
              <a:gd name="T85" fmla="*/ 62 h 247"/>
              <a:gd name="T86" fmla="*/ 38 w 274"/>
              <a:gd name="T87" fmla="*/ 59 h 247"/>
              <a:gd name="T88" fmla="*/ 42 w 274"/>
              <a:gd name="T89" fmla="*/ 58 h 247"/>
              <a:gd name="T90" fmla="*/ 46 w 274"/>
              <a:gd name="T91" fmla="*/ 57 h 247"/>
              <a:gd name="T92" fmla="*/ 50 w 274"/>
              <a:gd name="T93" fmla="*/ 57 h 247"/>
              <a:gd name="T94" fmla="*/ 98 w 274"/>
              <a:gd name="T95" fmla="*/ 57 h 247"/>
              <a:gd name="T96" fmla="*/ 98 w 274"/>
              <a:gd name="T97" fmla="*/ 5 h 247"/>
              <a:gd name="T98" fmla="*/ 100 w 274"/>
              <a:gd name="T99" fmla="*/ 2 h 247"/>
              <a:gd name="T100" fmla="*/ 101 w 274"/>
              <a:gd name="T101" fmla="*/ 0 h 247"/>
              <a:gd name="T102" fmla="*/ 105 w 274"/>
              <a:gd name="T10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 h="247">
                <a:moveTo>
                  <a:pt x="130" y="30"/>
                </a:moveTo>
                <a:lnTo>
                  <a:pt x="225" y="30"/>
                </a:lnTo>
                <a:lnTo>
                  <a:pt x="228" y="30"/>
                </a:lnTo>
                <a:lnTo>
                  <a:pt x="232" y="31"/>
                </a:lnTo>
                <a:lnTo>
                  <a:pt x="236" y="33"/>
                </a:lnTo>
                <a:lnTo>
                  <a:pt x="240" y="34"/>
                </a:lnTo>
                <a:lnTo>
                  <a:pt x="272" y="57"/>
                </a:lnTo>
                <a:lnTo>
                  <a:pt x="274" y="58"/>
                </a:lnTo>
                <a:lnTo>
                  <a:pt x="274" y="61"/>
                </a:lnTo>
                <a:lnTo>
                  <a:pt x="274" y="63"/>
                </a:lnTo>
                <a:lnTo>
                  <a:pt x="272" y="66"/>
                </a:lnTo>
                <a:lnTo>
                  <a:pt x="240" y="89"/>
                </a:lnTo>
                <a:lnTo>
                  <a:pt x="236" y="90"/>
                </a:lnTo>
                <a:lnTo>
                  <a:pt x="232" y="91"/>
                </a:lnTo>
                <a:lnTo>
                  <a:pt x="228" y="93"/>
                </a:lnTo>
                <a:lnTo>
                  <a:pt x="225" y="93"/>
                </a:lnTo>
                <a:lnTo>
                  <a:pt x="142" y="93"/>
                </a:lnTo>
                <a:lnTo>
                  <a:pt x="130" y="30"/>
                </a:lnTo>
                <a:close/>
                <a:moveTo>
                  <a:pt x="105" y="0"/>
                </a:moveTo>
                <a:lnTo>
                  <a:pt x="116" y="0"/>
                </a:lnTo>
                <a:lnTo>
                  <a:pt x="120" y="0"/>
                </a:lnTo>
                <a:lnTo>
                  <a:pt x="121" y="2"/>
                </a:lnTo>
                <a:lnTo>
                  <a:pt x="123" y="5"/>
                </a:lnTo>
                <a:lnTo>
                  <a:pt x="123" y="242"/>
                </a:lnTo>
                <a:lnTo>
                  <a:pt x="121" y="244"/>
                </a:lnTo>
                <a:lnTo>
                  <a:pt x="120" y="246"/>
                </a:lnTo>
                <a:lnTo>
                  <a:pt x="116" y="247"/>
                </a:lnTo>
                <a:lnTo>
                  <a:pt x="105" y="247"/>
                </a:lnTo>
                <a:lnTo>
                  <a:pt x="101" y="246"/>
                </a:lnTo>
                <a:lnTo>
                  <a:pt x="100" y="244"/>
                </a:lnTo>
                <a:lnTo>
                  <a:pt x="98" y="242"/>
                </a:lnTo>
                <a:lnTo>
                  <a:pt x="98" y="121"/>
                </a:lnTo>
                <a:lnTo>
                  <a:pt x="50" y="121"/>
                </a:lnTo>
                <a:lnTo>
                  <a:pt x="46" y="119"/>
                </a:lnTo>
                <a:lnTo>
                  <a:pt x="42" y="119"/>
                </a:lnTo>
                <a:lnTo>
                  <a:pt x="38" y="117"/>
                </a:lnTo>
                <a:lnTo>
                  <a:pt x="35" y="116"/>
                </a:lnTo>
                <a:lnTo>
                  <a:pt x="3" y="94"/>
                </a:lnTo>
                <a:lnTo>
                  <a:pt x="0" y="91"/>
                </a:lnTo>
                <a:lnTo>
                  <a:pt x="0" y="89"/>
                </a:lnTo>
                <a:lnTo>
                  <a:pt x="0" y="86"/>
                </a:lnTo>
                <a:lnTo>
                  <a:pt x="3" y="84"/>
                </a:lnTo>
                <a:lnTo>
                  <a:pt x="35" y="62"/>
                </a:lnTo>
                <a:lnTo>
                  <a:pt x="38" y="59"/>
                </a:lnTo>
                <a:lnTo>
                  <a:pt x="42" y="58"/>
                </a:lnTo>
                <a:lnTo>
                  <a:pt x="46" y="57"/>
                </a:lnTo>
                <a:lnTo>
                  <a:pt x="50" y="57"/>
                </a:lnTo>
                <a:lnTo>
                  <a:pt x="98" y="57"/>
                </a:lnTo>
                <a:lnTo>
                  <a:pt x="98" y="5"/>
                </a:lnTo>
                <a:lnTo>
                  <a:pt x="100" y="2"/>
                </a:lnTo>
                <a:lnTo>
                  <a:pt x="101" y="0"/>
                </a:lnTo>
                <a:lnTo>
                  <a:pt x="105" y="0"/>
                </a:lnTo>
                <a:close/>
              </a:path>
            </a:pathLst>
          </a:custGeom>
          <a:solidFill>
            <a:srgbClr val="994C52"/>
          </a:solidFill>
          <a:ln w="0">
            <a:solidFill>
              <a:srgbClr val="994C5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等线" panose="020F0502020204030204"/>
              <a:ea typeface="等线" panose="02010600030101010101" pitchFamily="2" charset="-122"/>
              <a:cs typeface="+mn-cs"/>
            </a:endParaRPr>
          </a:p>
        </p:txBody>
      </p:sp>
      <p:grpSp>
        <p:nvGrpSpPr>
          <p:cNvPr id="26" name="组合 25"/>
          <p:cNvGrpSpPr/>
          <p:nvPr/>
        </p:nvGrpSpPr>
        <p:grpSpPr>
          <a:xfrm>
            <a:off x="848782" y="2230832"/>
            <a:ext cx="741600" cy="741600"/>
            <a:chOff x="6094213" y="2665071"/>
            <a:chExt cx="1053296" cy="1053296"/>
          </a:xfrm>
        </p:grpSpPr>
        <p:sp>
          <p:nvSpPr>
            <p:cNvPr id="27" name="矩形 26"/>
            <p:cNvSpPr/>
            <p:nvPr/>
          </p:nvSpPr>
          <p:spPr>
            <a:xfrm>
              <a:off x="6094213" y="2665071"/>
              <a:ext cx="1053296" cy="1053296"/>
            </a:xfrm>
            <a:prstGeom prst="rect">
              <a:avLst/>
            </a:prstGeom>
            <a:solidFill>
              <a:srgbClr val="E7B552"/>
            </a:solidFill>
            <a:ln w="19050">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E7B552"/>
                </a:solidFill>
                <a:effectLst/>
                <a:uLnTx/>
                <a:uFillTx/>
                <a:latin typeface="等线" panose="020F0502020204030204"/>
                <a:ea typeface="等线" panose="02010600030101010101" pitchFamily="2" charset="-122"/>
                <a:cs typeface="+mn-cs"/>
              </a:endParaRPr>
            </a:p>
          </p:txBody>
        </p:sp>
        <p:sp>
          <p:nvSpPr>
            <p:cNvPr id="28" name="Freeform 31"/>
            <p:cNvSpPr>
              <a:spLocks noChangeAspect="1" noEditPoints="1"/>
            </p:cNvSpPr>
            <p:nvPr/>
          </p:nvSpPr>
          <p:spPr bwMode="auto">
            <a:xfrm>
              <a:off x="6462756" y="2937305"/>
              <a:ext cx="411318" cy="540000"/>
            </a:xfrm>
            <a:custGeom>
              <a:avLst/>
              <a:gdLst>
                <a:gd name="T0" fmla="*/ 24 w 179"/>
                <a:gd name="T1" fmla="*/ 184 h 235"/>
                <a:gd name="T2" fmla="*/ 16 w 179"/>
                <a:gd name="T3" fmla="*/ 196 h 235"/>
                <a:gd name="T4" fmla="*/ 17 w 179"/>
                <a:gd name="T5" fmla="*/ 211 h 235"/>
                <a:gd name="T6" fmla="*/ 28 w 179"/>
                <a:gd name="T7" fmla="*/ 220 h 235"/>
                <a:gd name="T8" fmla="*/ 44 w 179"/>
                <a:gd name="T9" fmla="*/ 217 h 235"/>
                <a:gd name="T10" fmla="*/ 52 w 179"/>
                <a:gd name="T11" fmla="*/ 206 h 235"/>
                <a:gd name="T12" fmla="*/ 50 w 179"/>
                <a:gd name="T13" fmla="*/ 192 h 235"/>
                <a:gd name="T14" fmla="*/ 38 w 179"/>
                <a:gd name="T15" fmla="*/ 183 h 235"/>
                <a:gd name="T16" fmla="*/ 140 w 179"/>
                <a:gd name="T17" fmla="*/ 16 h 235"/>
                <a:gd name="T18" fmla="*/ 129 w 179"/>
                <a:gd name="T19" fmla="*/ 24 h 235"/>
                <a:gd name="T20" fmla="*/ 127 w 179"/>
                <a:gd name="T21" fmla="*/ 38 h 235"/>
                <a:gd name="T22" fmla="*/ 136 w 179"/>
                <a:gd name="T23" fmla="*/ 50 h 235"/>
                <a:gd name="T24" fmla="*/ 150 w 179"/>
                <a:gd name="T25" fmla="*/ 52 h 235"/>
                <a:gd name="T26" fmla="*/ 162 w 179"/>
                <a:gd name="T27" fmla="*/ 43 h 235"/>
                <a:gd name="T28" fmla="*/ 164 w 179"/>
                <a:gd name="T29" fmla="*/ 28 h 235"/>
                <a:gd name="T30" fmla="*/ 155 w 179"/>
                <a:gd name="T31" fmla="*/ 17 h 235"/>
                <a:gd name="T32" fmla="*/ 33 w 179"/>
                <a:gd name="T33" fmla="*/ 14 h 235"/>
                <a:gd name="T34" fmla="*/ 21 w 179"/>
                <a:gd name="T35" fmla="*/ 21 h 235"/>
                <a:gd name="T36" fmla="*/ 14 w 179"/>
                <a:gd name="T37" fmla="*/ 33 h 235"/>
                <a:gd name="T38" fmla="*/ 21 w 179"/>
                <a:gd name="T39" fmla="*/ 47 h 235"/>
                <a:gd name="T40" fmla="*/ 33 w 179"/>
                <a:gd name="T41" fmla="*/ 54 h 235"/>
                <a:gd name="T42" fmla="*/ 47 w 179"/>
                <a:gd name="T43" fmla="*/ 47 h 235"/>
                <a:gd name="T44" fmla="*/ 52 w 179"/>
                <a:gd name="T45" fmla="*/ 33 h 235"/>
                <a:gd name="T46" fmla="*/ 47 w 179"/>
                <a:gd name="T47" fmla="*/ 21 h 235"/>
                <a:gd name="T48" fmla="*/ 33 w 179"/>
                <a:gd name="T49" fmla="*/ 14 h 235"/>
                <a:gd name="T50" fmla="*/ 57 w 179"/>
                <a:gd name="T51" fmla="*/ 10 h 235"/>
                <a:gd name="T52" fmla="*/ 65 w 179"/>
                <a:gd name="T53" fmla="*/ 47 h 235"/>
                <a:gd name="T54" fmla="*/ 47 w 179"/>
                <a:gd name="T55" fmla="*/ 122 h 235"/>
                <a:gd name="T56" fmla="*/ 99 w 179"/>
                <a:gd name="T57" fmla="*/ 101 h 235"/>
                <a:gd name="T58" fmla="*/ 129 w 179"/>
                <a:gd name="T59" fmla="*/ 78 h 235"/>
                <a:gd name="T60" fmla="*/ 115 w 179"/>
                <a:gd name="T61" fmla="*/ 46 h 235"/>
                <a:gd name="T62" fmla="*/ 122 w 179"/>
                <a:gd name="T63" fmla="*/ 10 h 235"/>
                <a:gd name="T64" fmla="*/ 158 w 179"/>
                <a:gd name="T65" fmla="*/ 3 h 235"/>
                <a:gd name="T66" fmla="*/ 179 w 179"/>
                <a:gd name="T67" fmla="*/ 33 h 235"/>
                <a:gd name="T68" fmla="*/ 158 w 179"/>
                <a:gd name="T69" fmla="*/ 65 h 235"/>
                <a:gd name="T70" fmla="*/ 139 w 179"/>
                <a:gd name="T71" fmla="*/ 107 h 235"/>
                <a:gd name="T72" fmla="*/ 104 w 179"/>
                <a:gd name="T73" fmla="*/ 126 h 235"/>
                <a:gd name="T74" fmla="*/ 68 w 179"/>
                <a:gd name="T75" fmla="*/ 140 h 235"/>
                <a:gd name="T76" fmla="*/ 47 w 179"/>
                <a:gd name="T77" fmla="*/ 170 h 235"/>
                <a:gd name="T78" fmla="*/ 68 w 179"/>
                <a:gd name="T79" fmla="*/ 201 h 235"/>
                <a:gd name="T80" fmla="*/ 47 w 179"/>
                <a:gd name="T81" fmla="*/ 233 h 235"/>
                <a:gd name="T82" fmla="*/ 11 w 179"/>
                <a:gd name="T83" fmla="*/ 225 h 235"/>
                <a:gd name="T84" fmla="*/ 3 w 179"/>
                <a:gd name="T85" fmla="*/ 188 h 235"/>
                <a:gd name="T86" fmla="*/ 21 w 179"/>
                <a:gd name="T87" fmla="*/ 65 h 235"/>
                <a:gd name="T88" fmla="*/ 0 w 179"/>
                <a:gd name="T89" fmla="*/ 33 h 235"/>
                <a:gd name="T90" fmla="*/ 21 w 179"/>
                <a:gd name="T91" fmla="*/ 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9" h="235">
                  <a:moveTo>
                    <a:pt x="33" y="182"/>
                  </a:moveTo>
                  <a:lnTo>
                    <a:pt x="28" y="183"/>
                  </a:lnTo>
                  <a:lnTo>
                    <a:pt x="24" y="184"/>
                  </a:lnTo>
                  <a:lnTo>
                    <a:pt x="21" y="187"/>
                  </a:lnTo>
                  <a:lnTo>
                    <a:pt x="17" y="192"/>
                  </a:lnTo>
                  <a:lnTo>
                    <a:pt x="16" y="196"/>
                  </a:lnTo>
                  <a:lnTo>
                    <a:pt x="14" y="201"/>
                  </a:lnTo>
                  <a:lnTo>
                    <a:pt x="16" y="206"/>
                  </a:lnTo>
                  <a:lnTo>
                    <a:pt x="17" y="211"/>
                  </a:lnTo>
                  <a:lnTo>
                    <a:pt x="21" y="215"/>
                  </a:lnTo>
                  <a:lnTo>
                    <a:pt x="24" y="217"/>
                  </a:lnTo>
                  <a:lnTo>
                    <a:pt x="28" y="220"/>
                  </a:lnTo>
                  <a:lnTo>
                    <a:pt x="33" y="220"/>
                  </a:lnTo>
                  <a:lnTo>
                    <a:pt x="38" y="220"/>
                  </a:lnTo>
                  <a:lnTo>
                    <a:pt x="44" y="217"/>
                  </a:lnTo>
                  <a:lnTo>
                    <a:pt x="47" y="215"/>
                  </a:lnTo>
                  <a:lnTo>
                    <a:pt x="50" y="211"/>
                  </a:lnTo>
                  <a:lnTo>
                    <a:pt x="52" y="206"/>
                  </a:lnTo>
                  <a:lnTo>
                    <a:pt x="52" y="201"/>
                  </a:lnTo>
                  <a:lnTo>
                    <a:pt x="52" y="196"/>
                  </a:lnTo>
                  <a:lnTo>
                    <a:pt x="50" y="192"/>
                  </a:lnTo>
                  <a:lnTo>
                    <a:pt x="47" y="187"/>
                  </a:lnTo>
                  <a:lnTo>
                    <a:pt x="44" y="184"/>
                  </a:lnTo>
                  <a:lnTo>
                    <a:pt x="38" y="183"/>
                  </a:lnTo>
                  <a:lnTo>
                    <a:pt x="33" y="182"/>
                  </a:lnTo>
                  <a:close/>
                  <a:moveTo>
                    <a:pt x="145" y="14"/>
                  </a:moveTo>
                  <a:lnTo>
                    <a:pt x="140" y="16"/>
                  </a:lnTo>
                  <a:lnTo>
                    <a:pt x="136" y="17"/>
                  </a:lnTo>
                  <a:lnTo>
                    <a:pt x="131" y="21"/>
                  </a:lnTo>
                  <a:lnTo>
                    <a:pt x="129" y="24"/>
                  </a:lnTo>
                  <a:lnTo>
                    <a:pt x="127" y="28"/>
                  </a:lnTo>
                  <a:lnTo>
                    <a:pt x="126" y="33"/>
                  </a:lnTo>
                  <a:lnTo>
                    <a:pt x="127" y="38"/>
                  </a:lnTo>
                  <a:lnTo>
                    <a:pt x="129" y="43"/>
                  </a:lnTo>
                  <a:lnTo>
                    <a:pt x="131" y="47"/>
                  </a:lnTo>
                  <a:lnTo>
                    <a:pt x="136" y="50"/>
                  </a:lnTo>
                  <a:lnTo>
                    <a:pt x="140" y="52"/>
                  </a:lnTo>
                  <a:lnTo>
                    <a:pt x="145" y="54"/>
                  </a:lnTo>
                  <a:lnTo>
                    <a:pt x="150" y="52"/>
                  </a:lnTo>
                  <a:lnTo>
                    <a:pt x="155" y="50"/>
                  </a:lnTo>
                  <a:lnTo>
                    <a:pt x="159" y="47"/>
                  </a:lnTo>
                  <a:lnTo>
                    <a:pt x="162" y="43"/>
                  </a:lnTo>
                  <a:lnTo>
                    <a:pt x="164" y="38"/>
                  </a:lnTo>
                  <a:lnTo>
                    <a:pt x="164" y="33"/>
                  </a:lnTo>
                  <a:lnTo>
                    <a:pt x="164" y="28"/>
                  </a:lnTo>
                  <a:lnTo>
                    <a:pt x="162" y="24"/>
                  </a:lnTo>
                  <a:lnTo>
                    <a:pt x="159" y="21"/>
                  </a:lnTo>
                  <a:lnTo>
                    <a:pt x="155" y="17"/>
                  </a:lnTo>
                  <a:lnTo>
                    <a:pt x="150" y="16"/>
                  </a:lnTo>
                  <a:lnTo>
                    <a:pt x="145" y="14"/>
                  </a:lnTo>
                  <a:close/>
                  <a:moveTo>
                    <a:pt x="33" y="14"/>
                  </a:moveTo>
                  <a:lnTo>
                    <a:pt x="28" y="16"/>
                  </a:lnTo>
                  <a:lnTo>
                    <a:pt x="24" y="17"/>
                  </a:lnTo>
                  <a:lnTo>
                    <a:pt x="21" y="21"/>
                  </a:lnTo>
                  <a:lnTo>
                    <a:pt x="17" y="24"/>
                  </a:lnTo>
                  <a:lnTo>
                    <a:pt x="16" y="28"/>
                  </a:lnTo>
                  <a:lnTo>
                    <a:pt x="14" y="33"/>
                  </a:lnTo>
                  <a:lnTo>
                    <a:pt x="16" y="38"/>
                  </a:lnTo>
                  <a:lnTo>
                    <a:pt x="17" y="43"/>
                  </a:lnTo>
                  <a:lnTo>
                    <a:pt x="21" y="47"/>
                  </a:lnTo>
                  <a:lnTo>
                    <a:pt x="24" y="50"/>
                  </a:lnTo>
                  <a:lnTo>
                    <a:pt x="28" y="52"/>
                  </a:lnTo>
                  <a:lnTo>
                    <a:pt x="33" y="54"/>
                  </a:lnTo>
                  <a:lnTo>
                    <a:pt x="38" y="52"/>
                  </a:lnTo>
                  <a:lnTo>
                    <a:pt x="44" y="50"/>
                  </a:lnTo>
                  <a:lnTo>
                    <a:pt x="47" y="47"/>
                  </a:lnTo>
                  <a:lnTo>
                    <a:pt x="50" y="43"/>
                  </a:lnTo>
                  <a:lnTo>
                    <a:pt x="52" y="38"/>
                  </a:lnTo>
                  <a:lnTo>
                    <a:pt x="52" y="33"/>
                  </a:lnTo>
                  <a:lnTo>
                    <a:pt x="52" y="28"/>
                  </a:lnTo>
                  <a:lnTo>
                    <a:pt x="50" y="24"/>
                  </a:lnTo>
                  <a:lnTo>
                    <a:pt x="47" y="21"/>
                  </a:lnTo>
                  <a:lnTo>
                    <a:pt x="44" y="17"/>
                  </a:lnTo>
                  <a:lnTo>
                    <a:pt x="38" y="16"/>
                  </a:lnTo>
                  <a:lnTo>
                    <a:pt x="33" y="14"/>
                  </a:lnTo>
                  <a:close/>
                  <a:moveTo>
                    <a:pt x="33" y="0"/>
                  </a:moveTo>
                  <a:lnTo>
                    <a:pt x="47" y="3"/>
                  </a:lnTo>
                  <a:lnTo>
                    <a:pt x="57" y="10"/>
                  </a:lnTo>
                  <a:lnTo>
                    <a:pt x="65" y="21"/>
                  </a:lnTo>
                  <a:lnTo>
                    <a:pt x="68" y="33"/>
                  </a:lnTo>
                  <a:lnTo>
                    <a:pt x="65" y="47"/>
                  </a:lnTo>
                  <a:lnTo>
                    <a:pt x="57" y="57"/>
                  </a:lnTo>
                  <a:lnTo>
                    <a:pt x="47" y="65"/>
                  </a:lnTo>
                  <a:lnTo>
                    <a:pt x="47" y="122"/>
                  </a:lnTo>
                  <a:lnTo>
                    <a:pt x="66" y="112"/>
                  </a:lnTo>
                  <a:lnTo>
                    <a:pt x="85" y="104"/>
                  </a:lnTo>
                  <a:lnTo>
                    <a:pt x="99" y="101"/>
                  </a:lnTo>
                  <a:lnTo>
                    <a:pt x="112" y="96"/>
                  </a:lnTo>
                  <a:lnTo>
                    <a:pt x="121" y="88"/>
                  </a:lnTo>
                  <a:lnTo>
                    <a:pt x="129" y="78"/>
                  </a:lnTo>
                  <a:lnTo>
                    <a:pt x="131" y="64"/>
                  </a:lnTo>
                  <a:lnTo>
                    <a:pt x="121" y="57"/>
                  </a:lnTo>
                  <a:lnTo>
                    <a:pt x="115" y="46"/>
                  </a:lnTo>
                  <a:lnTo>
                    <a:pt x="112" y="33"/>
                  </a:lnTo>
                  <a:lnTo>
                    <a:pt x="115" y="21"/>
                  </a:lnTo>
                  <a:lnTo>
                    <a:pt x="122" y="10"/>
                  </a:lnTo>
                  <a:lnTo>
                    <a:pt x="132" y="3"/>
                  </a:lnTo>
                  <a:lnTo>
                    <a:pt x="145" y="0"/>
                  </a:lnTo>
                  <a:lnTo>
                    <a:pt x="158" y="3"/>
                  </a:lnTo>
                  <a:lnTo>
                    <a:pt x="169" y="10"/>
                  </a:lnTo>
                  <a:lnTo>
                    <a:pt x="177" y="21"/>
                  </a:lnTo>
                  <a:lnTo>
                    <a:pt x="179" y="33"/>
                  </a:lnTo>
                  <a:lnTo>
                    <a:pt x="176" y="47"/>
                  </a:lnTo>
                  <a:lnTo>
                    <a:pt x="169" y="57"/>
                  </a:lnTo>
                  <a:lnTo>
                    <a:pt x="158" y="65"/>
                  </a:lnTo>
                  <a:lnTo>
                    <a:pt x="154" y="83"/>
                  </a:lnTo>
                  <a:lnTo>
                    <a:pt x="148" y="97"/>
                  </a:lnTo>
                  <a:lnTo>
                    <a:pt x="139" y="107"/>
                  </a:lnTo>
                  <a:lnTo>
                    <a:pt x="129" y="116"/>
                  </a:lnTo>
                  <a:lnTo>
                    <a:pt x="117" y="122"/>
                  </a:lnTo>
                  <a:lnTo>
                    <a:pt x="104" y="126"/>
                  </a:lnTo>
                  <a:lnTo>
                    <a:pt x="93" y="130"/>
                  </a:lnTo>
                  <a:lnTo>
                    <a:pt x="79" y="135"/>
                  </a:lnTo>
                  <a:lnTo>
                    <a:pt x="68" y="140"/>
                  </a:lnTo>
                  <a:lnTo>
                    <a:pt x="57" y="146"/>
                  </a:lnTo>
                  <a:lnTo>
                    <a:pt x="51" y="156"/>
                  </a:lnTo>
                  <a:lnTo>
                    <a:pt x="47" y="170"/>
                  </a:lnTo>
                  <a:lnTo>
                    <a:pt x="57" y="178"/>
                  </a:lnTo>
                  <a:lnTo>
                    <a:pt x="65" y="188"/>
                  </a:lnTo>
                  <a:lnTo>
                    <a:pt x="68" y="201"/>
                  </a:lnTo>
                  <a:lnTo>
                    <a:pt x="65" y="214"/>
                  </a:lnTo>
                  <a:lnTo>
                    <a:pt x="57" y="225"/>
                  </a:lnTo>
                  <a:lnTo>
                    <a:pt x="47" y="233"/>
                  </a:lnTo>
                  <a:lnTo>
                    <a:pt x="33" y="235"/>
                  </a:lnTo>
                  <a:lnTo>
                    <a:pt x="21" y="233"/>
                  </a:lnTo>
                  <a:lnTo>
                    <a:pt x="11" y="225"/>
                  </a:lnTo>
                  <a:lnTo>
                    <a:pt x="3" y="214"/>
                  </a:lnTo>
                  <a:lnTo>
                    <a:pt x="0" y="201"/>
                  </a:lnTo>
                  <a:lnTo>
                    <a:pt x="3" y="188"/>
                  </a:lnTo>
                  <a:lnTo>
                    <a:pt x="11" y="178"/>
                  </a:lnTo>
                  <a:lnTo>
                    <a:pt x="21" y="170"/>
                  </a:lnTo>
                  <a:lnTo>
                    <a:pt x="21" y="65"/>
                  </a:lnTo>
                  <a:lnTo>
                    <a:pt x="11" y="57"/>
                  </a:lnTo>
                  <a:lnTo>
                    <a:pt x="3" y="47"/>
                  </a:lnTo>
                  <a:lnTo>
                    <a:pt x="0" y="33"/>
                  </a:lnTo>
                  <a:lnTo>
                    <a:pt x="3" y="21"/>
                  </a:lnTo>
                  <a:lnTo>
                    <a:pt x="11" y="10"/>
                  </a:lnTo>
                  <a:lnTo>
                    <a:pt x="21" y="3"/>
                  </a:lnTo>
                  <a:lnTo>
                    <a:pt x="33" y="0"/>
                  </a:lnTo>
                  <a:close/>
                </a:path>
              </a:pathLst>
            </a:custGeom>
            <a:solidFill>
              <a:srgbClr val="984C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B552"/>
                </a:solidFill>
                <a:effectLst/>
                <a:uLnTx/>
                <a:uFillTx/>
                <a:latin typeface="等线" panose="020F0502020204030204"/>
                <a:ea typeface="等线" panose="02010600030101010101" pitchFamily="2" charset="-122"/>
                <a:cs typeface="+mn-cs"/>
              </a:endParaRPr>
            </a:p>
          </p:txBody>
        </p:sp>
      </p:grpSp>
      <p:grpSp>
        <p:nvGrpSpPr>
          <p:cNvPr id="29" name="组合 28"/>
          <p:cNvGrpSpPr/>
          <p:nvPr/>
        </p:nvGrpSpPr>
        <p:grpSpPr>
          <a:xfrm>
            <a:off x="850750" y="1102424"/>
            <a:ext cx="741600" cy="741600"/>
            <a:chOff x="4971467" y="2665071"/>
            <a:chExt cx="1053296" cy="1053296"/>
          </a:xfrm>
        </p:grpSpPr>
        <p:sp>
          <p:nvSpPr>
            <p:cNvPr id="43" name="矩形 42"/>
            <p:cNvSpPr/>
            <p:nvPr/>
          </p:nvSpPr>
          <p:spPr>
            <a:xfrm>
              <a:off x="4971467" y="2665071"/>
              <a:ext cx="1053296" cy="1053296"/>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7" name="Freeform 32"/>
            <p:cNvSpPr>
              <a:spLocks noChangeAspect="1" noEditPoints="1"/>
            </p:cNvSpPr>
            <p:nvPr/>
          </p:nvSpPr>
          <p:spPr bwMode="auto">
            <a:xfrm>
              <a:off x="5314351" y="2937305"/>
              <a:ext cx="367527" cy="540000"/>
            </a:xfrm>
            <a:custGeom>
              <a:avLst/>
              <a:gdLst>
                <a:gd name="T0" fmla="*/ 136 w 179"/>
                <a:gd name="T1" fmla="*/ 212 h 263"/>
                <a:gd name="T2" fmla="*/ 127 w 179"/>
                <a:gd name="T3" fmla="*/ 224 h 263"/>
                <a:gd name="T4" fmla="*/ 128 w 179"/>
                <a:gd name="T5" fmla="*/ 239 h 263"/>
                <a:gd name="T6" fmla="*/ 141 w 179"/>
                <a:gd name="T7" fmla="*/ 248 h 263"/>
                <a:gd name="T8" fmla="*/ 155 w 179"/>
                <a:gd name="T9" fmla="*/ 245 h 263"/>
                <a:gd name="T10" fmla="*/ 164 w 179"/>
                <a:gd name="T11" fmla="*/ 234 h 263"/>
                <a:gd name="T12" fmla="*/ 162 w 179"/>
                <a:gd name="T13" fmla="*/ 220 h 263"/>
                <a:gd name="T14" fmla="*/ 151 w 179"/>
                <a:gd name="T15" fmla="*/ 211 h 263"/>
                <a:gd name="T16" fmla="*/ 141 w 179"/>
                <a:gd name="T17" fmla="*/ 113 h 263"/>
                <a:gd name="T18" fmla="*/ 128 w 179"/>
                <a:gd name="T19" fmla="*/ 122 h 263"/>
                <a:gd name="T20" fmla="*/ 127 w 179"/>
                <a:gd name="T21" fmla="*/ 136 h 263"/>
                <a:gd name="T22" fmla="*/ 136 w 179"/>
                <a:gd name="T23" fmla="*/ 148 h 263"/>
                <a:gd name="T24" fmla="*/ 151 w 179"/>
                <a:gd name="T25" fmla="*/ 150 h 263"/>
                <a:gd name="T26" fmla="*/ 162 w 179"/>
                <a:gd name="T27" fmla="*/ 141 h 263"/>
                <a:gd name="T28" fmla="*/ 164 w 179"/>
                <a:gd name="T29" fmla="*/ 126 h 263"/>
                <a:gd name="T30" fmla="*/ 155 w 179"/>
                <a:gd name="T31" fmla="*/ 115 h 263"/>
                <a:gd name="T32" fmla="*/ 34 w 179"/>
                <a:gd name="T33" fmla="*/ 14 h 263"/>
                <a:gd name="T34" fmla="*/ 20 w 179"/>
                <a:gd name="T35" fmla="*/ 21 h 263"/>
                <a:gd name="T36" fmla="*/ 14 w 179"/>
                <a:gd name="T37" fmla="*/ 33 h 263"/>
                <a:gd name="T38" fmla="*/ 20 w 179"/>
                <a:gd name="T39" fmla="*/ 47 h 263"/>
                <a:gd name="T40" fmla="*/ 34 w 179"/>
                <a:gd name="T41" fmla="*/ 54 h 263"/>
                <a:gd name="T42" fmla="*/ 47 w 179"/>
                <a:gd name="T43" fmla="*/ 47 h 263"/>
                <a:gd name="T44" fmla="*/ 53 w 179"/>
                <a:gd name="T45" fmla="*/ 33 h 263"/>
                <a:gd name="T46" fmla="*/ 47 w 179"/>
                <a:gd name="T47" fmla="*/ 21 h 263"/>
                <a:gd name="T48" fmla="*/ 34 w 179"/>
                <a:gd name="T49" fmla="*/ 14 h 263"/>
                <a:gd name="T50" fmla="*/ 57 w 179"/>
                <a:gd name="T51" fmla="*/ 10 h 263"/>
                <a:gd name="T52" fmla="*/ 65 w 179"/>
                <a:gd name="T53" fmla="*/ 47 h 263"/>
                <a:gd name="T54" fmla="*/ 47 w 179"/>
                <a:gd name="T55" fmla="*/ 97 h 263"/>
                <a:gd name="T56" fmla="*/ 52 w 179"/>
                <a:gd name="T57" fmla="*/ 112 h 263"/>
                <a:gd name="T58" fmla="*/ 114 w 179"/>
                <a:gd name="T59" fmla="*/ 118 h 263"/>
                <a:gd name="T60" fmla="*/ 146 w 179"/>
                <a:gd name="T61" fmla="*/ 98 h 263"/>
                <a:gd name="T62" fmla="*/ 176 w 179"/>
                <a:gd name="T63" fmla="*/ 118 h 263"/>
                <a:gd name="T64" fmla="*/ 169 w 179"/>
                <a:gd name="T65" fmla="*/ 155 h 263"/>
                <a:gd name="T66" fmla="*/ 132 w 179"/>
                <a:gd name="T67" fmla="*/ 163 h 263"/>
                <a:gd name="T68" fmla="*/ 68 w 179"/>
                <a:gd name="T69" fmla="*/ 145 h 263"/>
                <a:gd name="T70" fmla="*/ 47 w 179"/>
                <a:gd name="T71" fmla="*/ 195 h 263"/>
                <a:gd name="T72" fmla="*/ 52 w 179"/>
                <a:gd name="T73" fmla="*/ 210 h 263"/>
                <a:gd name="T74" fmla="*/ 114 w 179"/>
                <a:gd name="T75" fmla="*/ 216 h 263"/>
                <a:gd name="T76" fmla="*/ 146 w 179"/>
                <a:gd name="T77" fmla="*/ 196 h 263"/>
                <a:gd name="T78" fmla="*/ 176 w 179"/>
                <a:gd name="T79" fmla="*/ 216 h 263"/>
                <a:gd name="T80" fmla="*/ 169 w 179"/>
                <a:gd name="T81" fmla="*/ 253 h 263"/>
                <a:gd name="T82" fmla="*/ 132 w 179"/>
                <a:gd name="T83" fmla="*/ 261 h 263"/>
                <a:gd name="T84" fmla="*/ 68 w 179"/>
                <a:gd name="T85" fmla="*/ 243 h 263"/>
                <a:gd name="T86" fmla="*/ 32 w 179"/>
                <a:gd name="T87" fmla="*/ 225 h 263"/>
                <a:gd name="T88" fmla="*/ 20 w 179"/>
                <a:gd name="T89" fmla="*/ 195 h 263"/>
                <a:gd name="T90" fmla="*/ 2 w 179"/>
                <a:gd name="T91" fmla="*/ 47 h 263"/>
                <a:gd name="T92" fmla="*/ 10 w 179"/>
                <a:gd name="T93" fmla="*/ 1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9" h="263">
                  <a:moveTo>
                    <a:pt x="146" y="210"/>
                  </a:moveTo>
                  <a:lnTo>
                    <a:pt x="141" y="211"/>
                  </a:lnTo>
                  <a:lnTo>
                    <a:pt x="136" y="212"/>
                  </a:lnTo>
                  <a:lnTo>
                    <a:pt x="132" y="215"/>
                  </a:lnTo>
                  <a:lnTo>
                    <a:pt x="128" y="220"/>
                  </a:lnTo>
                  <a:lnTo>
                    <a:pt x="127" y="224"/>
                  </a:lnTo>
                  <a:lnTo>
                    <a:pt x="126" y="229"/>
                  </a:lnTo>
                  <a:lnTo>
                    <a:pt x="127" y="234"/>
                  </a:lnTo>
                  <a:lnTo>
                    <a:pt x="128" y="239"/>
                  </a:lnTo>
                  <a:lnTo>
                    <a:pt x="132" y="243"/>
                  </a:lnTo>
                  <a:lnTo>
                    <a:pt x="136" y="245"/>
                  </a:lnTo>
                  <a:lnTo>
                    <a:pt x="141" y="248"/>
                  </a:lnTo>
                  <a:lnTo>
                    <a:pt x="146" y="248"/>
                  </a:lnTo>
                  <a:lnTo>
                    <a:pt x="151" y="248"/>
                  </a:lnTo>
                  <a:lnTo>
                    <a:pt x="155" y="245"/>
                  </a:lnTo>
                  <a:lnTo>
                    <a:pt x="159" y="243"/>
                  </a:lnTo>
                  <a:lnTo>
                    <a:pt x="162" y="239"/>
                  </a:lnTo>
                  <a:lnTo>
                    <a:pt x="164" y="234"/>
                  </a:lnTo>
                  <a:lnTo>
                    <a:pt x="165" y="229"/>
                  </a:lnTo>
                  <a:lnTo>
                    <a:pt x="164" y="224"/>
                  </a:lnTo>
                  <a:lnTo>
                    <a:pt x="162" y="220"/>
                  </a:lnTo>
                  <a:lnTo>
                    <a:pt x="159" y="215"/>
                  </a:lnTo>
                  <a:lnTo>
                    <a:pt x="155" y="212"/>
                  </a:lnTo>
                  <a:lnTo>
                    <a:pt x="151" y="211"/>
                  </a:lnTo>
                  <a:lnTo>
                    <a:pt x="146" y="210"/>
                  </a:lnTo>
                  <a:close/>
                  <a:moveTo>
                    <a:pt x="146" y="112"/>
                  </a:moveTo>
                  <a:lnTo>
                    <a:pt x="141" y="113"/>
                  </a:lnTo>
                  <a:lnTo>
                    <a:pt x="136" y="115"/>
                  </a:lnTo>
                  <a:lnTo>
                    <a:pt x="132" y="118"/>
                  </a:lnTo>
                  <a:lnTo>
                    <a:pt x="128" y="122"/>
                  </a:lnTo>
                  <a:lnTo>
                    <a:pt x="127" y="126"/>
                  </a:lnTo>
                  <a:lnTo>
                    <a:pt x="126" y="131"/>
                  </a:lnTo>
                  <a:lnTo>
                    <a:pt x="127" y="136"/>
                  </a:lnTo>
                  <a:lnTo>
                    <a:pt x="128" y="141"/>
                  </a:lnTo>
                  <a:lnTo>
                    <a:pt x="132" y="145"/>
                  </a:lnTo>
                  <a:lnTo>
                    <a:pt x="136" y="148"/>
                  </a:lnTo>
                  <a:lnTo>
                    <a:pt x="141" y="150"/>
                  </a:lnTo>
                  <a:lnTo>
                    <a:pt x="146" y="150"/>
                  </a:lnTo>
                  <a:lnTo>
                    <a:pt x="151" y="150"/>
                  </a:lnTo>
                  <a:lnTo>
                    <a:pt x="155" y="148"/>
                  </a:lnTo>
                  <a:lnTo>
                    <a:pt x="159" y="145"/>
                  </a:lnTo>
                  <a:lnTo>
                    <a:pt x="162" y="141"/>
                  </a:lnTo>
                  <a:lnTo>
                    <a:pt x="164" y="136"/>
                  </a:lnTo>
                  <a:lnTo>
                    <a:pt x="165" y="131"/>
                  </a:lnTo>
                  <a:lnTo>
                    <a:pt x="164" y="126"/>
                  </a:lnTo>
                  <a:lnTo>
                    <a:pt x="162" y="122"/>
                  </a:lnTo>
                  <a:lnTo>
                    <a:pt x="159" y="118"/>
                  </a:lnTo>
                  <a:lnTo>
                    <a:pt x="155" y="115"/>
                  </a:lnTo>
                  <a:lnTo>
                    <a:pt x="151" y="113"/>
                  </a:lnTo>
                  <a:lnTo>
                    <a:pt x="146" y="112"/>
                  </a:lnTo>
                  <a:close/>
                  <a:moveTo>
                    <a:pt x="34" y="14"/>
                  </a:moveTo>
                  <a:lnTo>
                    <a:pt x="29" y="16"/>
                  </a:lnTo>
                  <a:lnTo>
                    <a:pt x="24" y="17"/>
                  </a:lnTo>
                  <a:lnTo>
                    <a:pt x="20" y="21"/>
                  </a:lnTo>
                  <a:lnTo>
                    <a:pt x="18" y="24"/>
                  </a:lnTo>
                  <a:lnTo>
                    <a:pt x="15" y="28"/>
                  </a:lnTo>
                  <a:lnTo>
                    <a:pt x="14" y="33"/>
                  </a:lnTo>
                  <a:lnTo>
                    <a:pt x="15" y="38"/>
                  </a:lnTo>
                  <a:lnTo>
                    <a:pt x="18" y="43"/>
                  </a:lnTo>
                  <a:lnTo>
                    <a:pt x="20" y="47"/>
                  </a:lnTo>
                  <a:lnTo>
                    <a:pt x="24" y="50"/>
                  </a:lnTo>
                  <a:lnTo>
                    <a:pt x="29" y="52"/>
                  </a:lnTo>
                  <a:lnTo>
                    <a:pt x="34" y="54"/>
                  </a:lnTo>
                  <a:lnTo>
                    <a:pt x="39" y="52"/>
                  </a:lnTo>
                  <a:lnTo>
                    <a:pt x="43" y="50"/>
                  </a:lnTo>
                  <a:lnTo>
                    <a:pt x="47" y="47"/>
                  </a:lnTo>
                  <a:lnTo>
                    <a:pt x="51" y="43"/>
                  </a:lnTo>
                  <a:lnTo>
                    <a:pt x="52" y="38"/>
                  </a:lnTo>
                  <a:lnTo>
                    <a:pt x="53" y="33"/>
                  </a:lnTo>
                  <a:lnTo>
                    <a:pt x="52" y="28"/>
                  </a:lnTo>
                  <a:lnTo>
                    <a:pt x="51" y="24"/>
                  </a:lnTo>
                  <a:lnTo>
                    <a:pt x="47" y="21"/>
                  </a:lnTo>
                  <a:lnTo>
                    <a:pt x="43" y="17"/>
                  </a:lnTo>
                  <a:lnTo>
                    <a:pt x="39" y="16"/>
                  </a:lnTo>
                  <a:lnTo>
                    <a:pt x="34" y="14"/>
                  </a:lnTo>
                  <a:close/>
                  <a:moveTo>
                    <a:pt x="34" y="0"/>
                  </a:moveTo>
                  <a:lnTo>
                    <a:pt x="47" y="3"/>
                  </a:lnTo>
                  <a:lnTo>
                    <a:pt x="57" y="10"/>
                  </a:lnTo>
                  <a:lnTo>
                    <a:pt x="65" y="21"/>
                  </a:lnTo>
                  <a:lnTo>
                    <a:pt x="67" y="33"/>
                  </a:lnTo>
                  <a:lnTo>
                    <a:pt x="65" y="47"/>
                  </a:lnTo>
                  <a:lnTo>
                    <a:pt x="57" y="57"/>
                  </a:lnTo>
                  <a:lnTo>
                    <a:pt x="47" y="65"/>
                  </a:lnTo>
                  <a:lnTo>
                    <a:pt x="47" y="97"/>
                  </a:lnTo>
                  <a:lnTo>
                    <a:pt x="47" y="101"/>
                  </a:lnTo>
                  <a:lnTo>
                    <a:pt x="49" y="106"/>
                  </a:lnTo>
                  <a:lnTo>
                    <a:pt x="52" y="112"/>
                  </a:lnTo>
                  <a:lnTo>
                    <a:pt x="58" y="116"/>
                  </a:lnTo>
                  <a:lnTo>
                    <a:pt x="68" y="118"/>
                  </a:lnTo>
                  <a:lnTo>
                    <a:pt x="114" y="118"/>
                  </a:lnTo>
                  <a:lnTo>
                    <a:pt x="122" y="108"/>
                  </a:lnTo>
                  <a:lnTo>
                    <a:pt x="132" y="101"/>
                  </a:lnTo>
                  <a:lnTo>
                    <a:pt x="146" y="98"/>
                  </a:lnTo>
                  <a:lnTo>
                    <a:pt x="159" y="101"/>
                  </a:lnTo>
                  <a:lnTo>
                    <a:pt x="169" y="108"/>
                  </a:lnTo>
                  <a:lnTo>
                    <a:pt x="176" y="118"/>
                  </a:lnTo>
                  <a:lnTo>
                    <a:pt x="179" y="131"/>
                  </a:lnTo>
                  <a:lnTo>
                    <a:pt x="176" y="145"/>
                  </a:lnTo>
                  <a:lnTo>
                    <a:pt x="169" y="155"/>
                  </a:lnTo>
                  <a:lnTo>
                    <a:pt x="159" y="163"/>
                  </a:lnTo>
                  <a:lnTo>
                    <a:pt x="146" y="165"/>
                  </a:lnTo>
                  <a:lnTo>
                    <a:pt x="132" y="163"/>
                  </a:lnTo>
                  <a:lnTo>
                    <a:pt x="122" y="155"/>
                  </a:lnTo>
                  <a:lnTo>
                    <a:pt x="114" y="145"/>
                  </a:lnTo>
                  <a:lnTo>
                    <a:pt x="68" y="145"/>
                  </a:lnTo>
                  <a:lnTo>
                    <a:pt x="57" y="144"/>
                  </a:lnTo>
                  <a:lnTo>
                    <a:pt x="47" y="140"/>
                  </a:lnTo>
                  <a:lnTo>
                    <a:pt x="47" y="195"/>
                  </a:lnTo>
                  <a:lnTo>
                    <a:pt x="47" y="198"/>
                  </a:lnTo>
                  <a:lnTo>
                    <a:pt x="49" y="203"/>
                  </a:lnTo>
                  <a:lnTo>
                    <a:pt x="52" y="210"/>
                  </a:lnTo>
                  <a:lnTo>
                    <a:pt x="58" y="214"/>
                  </a:lnTo>
                  <a:lnTo>
                    <a:pt x="68" y="216"/>
                  </a:lnTo>
                  <a:lnTo>
                    <a:pt x="114" y="216"/>
                  </a:lnTo>
                  <a:lnTo>
                    <a:pt x="122" y="205"/>
                  </a:lnTo>
                  <a:lnTo>
                    <a:pt x="132" y="198"/>
                  </a:lnTo>
                  <a:lnTo>
                    <a:pt x="146" y="196"/>
                  </a:lnTo>
                  <a:lnTo>
                    <a:pt x="159" y="198"/>
                  </a:lnTo>
                  <a:lnTo>
                    <a:pt x="169" y="206"/>
                  </a:lnTo>
                  <a:lnTo>
                    <a:pt x="176" y="216"/>
                  </a:lnTo>
                  <a:lnTo>
                    <a:pt x="179" y="229"/>
                  </a:lnTo>
                  <a:lnTo>
                    <a:pt x="176" y="242"/>
                  </a:lnTo>
                  <a:lnTo>
                    <a:pt x="169" y="253"/>
                  </a:lnTo>
                  <a:lnTo>
                    <a:pt x="159" y="259"/>
                  </a:lnTo>
                  <a:lnTo>
                    <a:pt x="146" y="263"/>
                  </a:lnTo>
                  <a:lnTo>
                    <a:pt x="132" y="261"/>
                  </a:lnTo>
                  <a:lnTo>
                    <a:pt x="122" y="253"/>
                  </a:lnTo>
                  <a:lnTo>
                    <a:pt x="114" y="243"/>
                  </a:lnTo>
                  <a:lnTo>
                    <a:pt x="68" y="243"/>
                  </a:lnTo>
                  <a:lnTo>
                    <a:pt x="53" y="240"/>
                  </a:lnTo>
                  <a:lnTo>
                    <a:pt x="40" y="234"/>
                  </a:lnTo>
                  <a:lnTo>
                    <a:pt x="32" y="225"/>
                  </a:lnTo>
                  <a:lnTo>
                    <a:pt x="25" y="215"/>
                  </a:lnTo>
                  <a:lnTo>
                    <a:pt x="21" y="205"/>
                  </a:lnTo>
                  <a:lnTo>
                    <a:pt x="20" y="195"/>
                  </a:lnTo>
                  <a:lnTo>
                    <a:pt x="20" y="65"/>
                  </a:lnTo>
                  <a:lnTo>
                    <a:pt x="10" y="57"/>
                  </a:lnTo>
                  <a:lnTo>
                    <a:pt x="2" y="47"/>
                  </a:lnTo>
                  <a:lnTo>
                    <a:pt x="0" y="33"/>
                  </a:lnTo>
                  <a:lnTo>
                    <a:pt x="2" y="21"/>
                  </a:lnTo>
                  <a:lnTo>
                    <a:pt x="10" y="10"/>
                  </a:lnTo>
                  <a:lnTo>
                    <a:pt x="20" y="3"/>
                  </a:lnTo>
                  <a:lnTo>
                    <a:pt x="34" y="0"/>
                  </a:lnTo>
                  <a:close/>
                </a:path>
              </a:pathLst>
            </a:custGeom>
            <a:solidFill>
              <a:srgbClr val="E5B3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48" name="组合 47"/>
          <p:cNvGrpSpPr/>
          <p:nvPr/>
        </p:nvGrpSpPr>
        <p:grpSpPr>
          <a:xfrm>
            <a:off x="848782" y="3806794"/>
            <a:ext cx="741600" cy="741600"/>
            <a:chOff x="4971467" y="3776242"/>
            <a:chExt cx="1053296" cy="1053296"/>
          </a:xfrm>
        </p:grpSpPr>
        <p:sp>
          <p:nvSpPr>
            <p:cNvPr id="49" name="矩形 48"/>
            <p:cNvSpPr/>
            <p:nvPr/>
          </p:nvSpPr>
          <p:spPr>
            <a:xfrm>
              <a:off x="4971467" y="3776242"/>
              <a:ext cx="1053296" cy="1053296"/>
            </a:xfrm>
            <a:prstGeom prst="rect">
              <a:avLst/>
            </a:prstGeom>
            <a:solidFill>
              <a:srgbClr val="E7B552"/>
            </a:solidFill>
            <a:ln w="19050">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0" name="Freeform 33"/>
            <p:cNvSpPr>
              <a:spLocks noChangeAspect="1" noEditPoints="1"/>
            </p:cNvSpPr>
            <p:nvPr/>
          </p:nvSpPr>
          <p:spPr bwMode="auto">
            <a:xfrm>
              <a:off x="5421135" y="4082459"/>
              <a:ext cx="153957" cy="540000"/>
            </a:xfrm>
            <a:custGeom>
              <a:avLst/>
              <a:gdLst>
                <a:gd name="T0" fmla="*/ 28 w 67"/>
                <a:gd name="T1" fmla="*/ 183 h 235"/>
                <a:gd name="T2" fmla="*/ 20 w 67"/>
                <a:gd name="T3" fmla="*/ 187 h 235"/>
                <a:gd name="T4" fmla="*/ 15 w 67"/>
                <a:gd name="T5" fmla="*/ 196 h 235"/>
                <a:gd name="T6" fmla="*/ 15 w 67"/>
                <a:gd name="T7" fmla="*/ 206 h 235"/>
                <a:gd name="T8" fmla="*/ 20 w 67"/>
                <a:gd name="T9" fmla="*/ 215 h 235"/>
                <a:gd name="T10" fmla="*/ 28 w 67"/>
                <a:gd name="T11" fmla="*/ 220 h 235"/>
                <a:gd name="T12" fmla="*/ 38 w 67"/>
                <a:gd name="T13" fmla="*/ 220 h 235"/>
                <a:gd name="T14" fmla="*/ 47 w 67"/>
                <a:gd name="T15" fmla="*/ 215 h 235"/>
                <a:gd name="T16" fmla="*/ 52 w 67"/>
                <a:gd name="T17" fmla="*/ 206 h 235"/>
                <a:gd name="T18" fmla="*/ 52 w 67"/>
                <a:gd name="T19" fmla="*/ 196 h 235"/>
                <a:gd name="T20" fmla="*/ 47 w 67"/>
                <a:gd name="T21" fmla="*/ 187 h 235"/>
                <a:gd name="T22" fmla="*/ 38 w 67"/>
                <a:gd name="T23" fmla="*/ 183 h 235"/>
                <a:gd name="T24" fmla="*/ 33 w 67"/>
                <a:gd name="T25" fmla="*/ 14 h 235"/>
                <a:gd name="T26" fmla="*/ 24 w 67"/>
                <a:gd name="T27" fmla="*/ 17 h 235"/>
                <a:gd name="T28" fmla="*/ 17 w 67"/>
                <a:gd name="T29" fmla="*/ 24 h 235"/>
                <a:gd name="T30" fmla="*/ 14 w 67"/>
                <a:gd name="T31" fmla="*/ 33 h 235"/>
                <a:gd name="T32" fmla="*/ 17 w 67"/>
                <a:gd name="T33" fmla="*/ 43 h 235"/>
                <a:gd name="T34" fmla="*/ 24 w 67"/>
                <a:gd name="T35" fmla="*/ 50 h 235"/>
                <a:gd name="T36" fmla="*/ 33 w 67"/>
                <a:gd name="T37" fmla="*/ 54 h 235"/>
                <a:gd name="T38" fmla="*/ 43 w 67"/>
                <a:gd name="T39" fmla="*/ 50 h 235"/>
                <a:gd name="T40" fmla="*/ 51 w 67"/>
                <a:gd name="T41" fmla="*/ 43 h 235"/>
                <a:gd name="T42" fmla="*/ 53 w 67"/>
                <a:gd name="T43" fmla="*/ 33 h 235"/>
                <a:gd name="T44" fmla="*/ 51 w 67"/>
                <a:gd name="T45" fmla="*/ 24 h 235"/>
                <a:gd name="T46" fmla="*/ 43 w 67"/>
                <a:gd name="T47" fmla="*/ 17 h 235"/>
                <a:gd name="T48" fmla="*/ 33 w 67"/>
                <a:gd name="T49" fmla="*/ 14 h 235"/>
                <a:gd name="T50" fmla="*/ 47 w 67"/>
                <a:gd name="T51" fmla="*/ 3 h 235"/>
                <a:gd name="T52" fmla="*/ 65 w 67"/>
                <a:gd name="T53" fmla="*/ 21 h 235"/>
                <a:gd name="T54" fmla="*/ 65 w 67"/>
                <a:gd name="T55" fmla="*/ 47 h 235"/>
                <a:gd name="T56" fmla="*/ 47 w 67"/>
                <a:gd name="T57" fmla="*/ 65 h 235"/>
                <a:gd name="T58" fmla="*/ 57 w 67"/>
                <a:gd name="T59" fmla="*/ 178 h 235"/>
                <a:gd name="T60" fmla="*/ 67 w 67"/>
                <a:gd name="T61" fmla="*/ 201 h 235"/>
                <a:gd name="T62" fmla="*/ 57 w 67"/>
                <a:gd name="T63" fmla="*/ 225 h 235"/>
                <a:gd name="T64" fmla="*/ 33 w 67"/>
                <a:gd name="T65" fmla="*/ 235 h 235"/>
                <a:gd name="T66" fmla="*/ 10 w 67"/>
                <a:gd name="T67" fmla="*/ 225 h 235"/>
                <a:gd name="T68" fmla="*/ 0 w 67"/>
                <a:gd name="T69" fmla="*/ 201 h 235"/>
                <a:gd name="T70" fmla="*/ 10 w 67"/>
                <a:gd name="T71" fmla="*/ 178 h 235"/>
                <a:gd name="T72" fmla="*/ 20 w 67"/>
                <a:gd name="T73" fmla="*/ 65 h 235"/>
                <a:gd name="T74" fmla="*/ 3 w 67"/>
                <a:gd name="T75" fmla="*/ 47 h 235"/>
                <a:gd name="T76" fmla="*/ 3 w 67"/>
                <a:gd name="T77" fmla="*/ 21 h 235"/>
                <a:gd name="T78" fmla="*/ 20 w 67"/>
                <a:gd name="T79" fmla="*/ 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7" h="235">
                  <a:moveTo>
                    <a:pt x="33" y="182"/>
                  </a:moveTo>
                  <a:lnTo>
                    <a:pt x="28" y="183"/>
                  </a:lnTo>
                  <a:lnTo>
                    <a:pt x="24" y="184"/>
                  </a:lnTo>
                  <a:lnTo>
                    <a:pt x="20" y="187"/>
                  </a:lnTo>
                  <a:lnTo>
                    <a:pt x="17" y="192"/>
                  </a:lnTo>
                  <a:lnTo>
                    <a:pt x="15" y="196"/>
                  </a:lnTo>
                  <a:lnTo>
                    <a:pt x="14" y="201"/>
                  </a:lnTo>
                  <a:lnTo>
                    <a:pt x="15" y="206"/>
                  </a:lnTo>
                  <a:lnTo>
                    <a:pt x="17" y="211"/>
                  </a:lnTo>
                  <a:lnTo>
                    <a:pt x="20" y="215"/>
                  </a:lnTo>
                  <a:lnTo>
                    <a:pt x="24" y="217"/>
                  </a:lnTo>
                  <a:lnTo>
                    <a:pt x="28" y="220"/>
                  </a:lnTo>
                  <a:lnTo>
                    <a:pt x="33" y="220"/>
                  </a:lnTo>
                  <a:lnTo>
                    <a:pt x="38" y="220"/>
                  </a:lnTo>
                  <a:lnTo>
                    <a:pt x="43" y="217"/>
                  </a:lnTo>
                  <a:lnTo>
                    <a:pt x="47" y="215"/>
                  </a:lnTo>
                  <a:lnTo>
                    <a:pt x="51" y="211"/>
                  </a:lnTo>
                  <a:lnTo>
                    <a:pt x="52" y="206"/>
                  </a:lnTo>
                  <a:lnTo>
                    <a:pt x="53" y="201"/>
                  </a:lnTo>
                  <a:lnTo>
                    <a:pt x="52" y="196"/>
                  </a:lnTo>
                  <a:lnTo>
                    <a:pt x="51" y="192"/>
                  </a:lnTo>
                  <a:lnTo>
                    <a:pt x="47" y="187"/>
                  </a:lnTo>
                  <a:lnTo>
                    <a:pt x="43" y="184"/>
                  </a:lnTo>
                  <a:lnTo>
                    <a:pt x="38" y="183"/>
                  </a:lnTo>
                  <a:lnTo>
                    <a:pt x="33" y="182"/>
                  </a:lnTo>
                  <a:close/>
                  <a:moveTo>
                    <a:pt x="33" y="14"/>
                  </a:moveTo>
                  <a:lnTo>
                    <a:pt x="28" y="16"/>
                  </a:lnTo>
                  <a:lnTo>
                    <a:pt x="24" y="17"/>
                  </a:lnTo>
                  <a:lnTo>
                    <a:pt x="20" y="21"/>
                  </a:lnTo>
                  <a:lnTo>
                    <a:pt x="17" y="24"/>
                  </a:lnTo>
                  <a:lnTo>
                    <a:pt x="15" y="28"/>
                  </a:lnTo>
                  <a:lnTo>
                    <a:pt x="14" y="33"/>
                  </a:lnTo>
                  <a:lnTo>
                    <a:pt x="15" y="38"/>
                  </a:lnTo>
                  <a:lnTo>
                    <a:pt x="17" y="43"/>
                  </a:lnTo>
                  <a:lnTo>
                    <a:pt x="20" y="47"/>
                  </a:lnTo>
                  <a:lnTo>
                    <a:pt x="24" y="50"/>
                  </a:lnTo>
                  <a:lnTo>
                    <a:pt x="28" y="52"/>
                  </a:lnTo>
                  <a:lnTo>
                    <a:pt x="33" y="54"/>
                  </a:lnTo>
                  <a:lnTo>
                    <a:pt x="38" y="52"/>
                  </a:lnTo>
                  <a:lnTo>
                    <a:pt x="43" y="50"/>
                  </a:lnTo>
                  <a:lnTo>
                    <a:pt x="47" y="47"/>
                  </a:lnTo>
                  <a:lnTo>
                    <a:pt x="51" y="43"/>
                  </a:lnTo>
                  <a:lnTo>
                    <a:pt x="52" y="38"/>
                  </a:lnTo>
                  <a:lnTo>
                    <a:pt x="53" y="33"/>
                  </a:lnTo>
                  <a:lnTo>
                    <a:pt x="52" y="28"/>
                  </a:lnTo>
                  <a:lnTo>
                    <a:pt x="51" y="24"/>
                  </a:lnTo>
                  <a:lnTo>
                    <a:pt x="47" y="21"/>
                  </a:lnTo>
                  <a:lnTo>
                    <a:pt x="43" y="17"/>
                  </a:lnTo>
                  <a:lnTo>
                    <a:pt x="38" y="16"/>
                  </a:lnTo>
                  <a:lnTo>
                    <a:pt x="33" y="14"/>
                  </a:lnTo>
                  <a:close/>
                  <a:moveTo>
                    <a:pt x="33" y="0"/>
                  </a:moveTo>
                  <a:lnTo>
                    <a:pt x="47" y="3"/>
                  </a:lnTo>
                  <a:lnTo>
                    <a:pt x="57" y="10"/>
                  </a:lnTo>
                  <a:lnTo>
                    <a:pt x="65" y="21"/>
                  </a:lnTo>
                  <a:lnTo>
                    <a:pt x="67" y="33"/>
                  </a:lnTo>
                  <a:lnTo>
                    <a:pt x="65" y="47"/>
                  </a:lnTo>
                  <a:lnTo>
                    <a:pt x="57" y="57"/>
                  </a:lnTo>
                  <a:lnTo>
                    <a:pt x="47" y="65"/>
                  </a:lnTo>
                  <a:lnTo>
                    <a:pt x="47" y="170"/>
                  </a:lnTo>
                  <a:lnTo>
                    <a:pt x="57" y="178"/>
                  </a:lnTo>
                  <a:lnTo>
                    <a:pt x="65" y="188"/>
                  </a:lnTo>
                  <a:lnTo>
                    <a:pt x="67" y="201"/>
                  </a:lnTo>
                  <a:lnTo>
                    <a:pt x="65" y="214"/>
                  </a:lnTo>
                  <a:lnTo>
                    <a:pt x="57" y="225"/>
                  </a:lnTo>
                  <a:lnTo>
                    <a:pt x="47" y="233"/>
                  </a:lnTo>
                  <a:lnTo>
                    <a:pt x="33" y="235"/>
                  </a:lnTo>
                  <a:lnTo>
                    <a:pt x="20" y="233"/>
                  </a:lnTo>
                  <a:lnTo>
                    <a:pt x="10" y="225"/>
                  </a:lnTo>
                  <a:lnTo>
                    <a:pt x="3" y="214"/>
                  </a:lnTo>
                  <a:lnTo>
                    <a:pt x="0" y="201"/>
                  </a:lnTo>
                  <a:lnTo>
                    <a:pt x="3" y="188"/>
                  </a:lnTo>
                  <a:lnTo>
                    <a:pt x="10" y="178"/>
                  </a:lnTo>
                  <a:lnTo>
                    <a:pt x="20" y="170"/>
                  </a:lnTo>
                  <a:lnTo>
                    <a:pt x="20" y="65"/>
                  </a:lnTo>
                  <a:lnTo>
                    <a:pt x="10" y="57"/>
                  </a:lnTo>
                  <a:lnTo>
                    <a:pt x="3" y="47"/>
                  </a:lnTo>
                  <a:lnTo>
                    <a:pt x="0" y="33"/>
                  </a:lnTo>
                  <a:lnTo>
                    <a:pt x="3" y="21"/>
                  </a:lnTo>
                  <a:lnTo>
                    <a:pt x="10" y="10"/>
                  </a:lnTo>
                  <a:lnTo>
                    <a:pt x="20" y="3"/>
                  </a:lnTo>
                  <a:lnTo>
                    <a:pt x="33" y="0"/>
                  </a:lnTo>
                  <a:close/>
                </a:path>
              </a:pathLst>
            </a:custGeom>
            <a:solidFill>
              <a:srgbClr val="984C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3" name="矩形 2"/>
          <p:cNvSpPr/>
          <p:nvPr/>
        </p:nvSpPr>
        <p:spPr>
          <a:xfrm>
            <a:off x="2174492" y="1261643"/>
            <a:ext cx="8395377" cy="954107"/>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E7B552"/>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Testing</a:t>
            </a:r>
            <a:r>
              <a:rPr kumimoji="0" lang="zh-CN" altLang="en-US" sz="2800" b="1" i="0" u="none" strike="noStrike" kern="1200" cap="none" spc="0" normalizeH="0" baseline="0" noProof="0" dirty="0">
                <a:ln>
                  <a:noFill/>
                </a:ln>
                <a:solidFill>
                  <a:srgbClr val="E7B552"/>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a:t>
            </a:r>
          </a:p>
          <a:p>
            <a:pPr marL="342900" marR="0" lvl="0" indent="-342900" algn="just" defTabSz="914400" rtl="0" eaLnBrk="1" fontAlgn="auto" latinLnBrk="0" hangingPunct="1">
              <a:lnSpc>
                <a:spcPct val="100000"/>
              </a:lnSpc>
              <a:spcBef>
                <a:spcPts val="0"/>
              </a:spcBef>
              <a:spcAft>
                <a:spcPts val="0"/>
              </a:spcAft>
              <a:buClrTx/>
              <a:buSzTx/>
              <a:buFont typeface="Wingdings" panose="05000000000000000000" pitchFamily="2" charset="2"/>
              <a:buChar char="l"/>
              <a:tabLst/>
              <a:defRPr/>
            </a:pPr>
            <a:endParaRPr kumimoji="0" lang="zh-CN" altLang="en-US" sz="2800" b="1" i="0" u="none" strike="noStrike" kern="1200" cap="none" spc="0" normalizeH="0" baseline="0" noProof="0" dirty="0">
              <a:ln>
                <a:noFill/>
              </a:ln>
              <a:solidFill>
                <a:srgbClr val="E7B552"/>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p:txBody>
      </p:sp>
      <p:sp>
        <p:nvSpPr>
          <p:cNvPr id="51" name="矩形 50"/>
          <p:cNvSpPr/>
          <p:nvPr/>
        </p:nvSpPr>
        <p:spPr>
          <a:xfrm>
            <a:off x="2041091" y="2196336"/>
            <a:ext cx="9525267" cy="2677656"/>
          </a:xfrm>
          <a:prstGeom prst="rect">
            <a:avLst/>
          </a:prstGeom>
        </p:spPr>
        <p:txBody>
          <a:bodyPr wrap="square">
            <a:spAutoFit/>
          </a:bodyPr>
          <a:lstStyle/>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l"/>
              <a:tabLst/>
              <a:defRPr/>
            </a:pPr>
            <a:r>
              <a:rPr kumimoji="0" lang="en-US" altLang="zh-CN" sz="2800" b="1" i="0" u="none" strike="noStrike" kern="1200" cap="none" spc="0" normalizeH="0" baseline="0" noProof="0" dirty="0">
                <a:ln>
                  <a:noFill/>
                </a:ln>
                <a:solidFill>
                  <a:srgbClr val="E7B552"/>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Component testing throughout the process, every time when one part finishes; System testing start when the first two parts finishes;</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l"/>
              <a:tabLst/>
              <a:defRPr/>
            </a:pPr>
            <a:endParaRPr kumimoji="0" lang="en-US" altLang="zh-CN" sz="2800" b="1" i="0" u="none" strike="noStrike" kern="1200" cap="none" spc="0" normalizeH="0" baseline="0" noProof="0" dirty="0">
              <a:ln>
                <a:noFill/>
              </a:ln>
              <a:solidFill>
                <a:srgbClr val="E7B552"/>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l"/>
              <a:tabLst/>
              <a:defRPr/>
            </a:pPr>
            <a:r>
              <a:rPr kumimoji="0" lang="en-US" altLang="zh-CN" sz="2800" b="1" i="0" u="none" strike="noStrike" kern="1200" cap="none" spc="0" normalizeH="0" baseline="0" noProof="0" dirty="0">
                <a:ln>
                  <a:noFill/>
                </a:ln>
                <a:solidFill>
                  <a:srgbClr val="E7B552"/>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Testing: 	Whole Group, Front-end team a little bit more work</a:t>
            </a:r>
          </a:p>
        </p:txBody>
      </p:sp>
    </p:spTree>
    <p:extLst>
      <p:ext uri="{BB962C8B-B14F-4D97-AF65-F5344CB8AC3E}">
        <p14:creationId xmlns:p14="http://schemas.microsoft.com/office/powerpoint/2010/main" val="227763643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1"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94C52"/>
        </a:solidFill>
        <a:effectLst/>
      </p:bgPr>
    </p:bg>
    <p:spTree>
      <p:nvGrpSpPr>
        <p:cNvPr id="1" name=""/>
        <p:cNvGrpSpPr/>
        <p:nvPr/>
      </p:nvGrpSpPr>
      <p:grpSpPr>
        <a:xfrm>
          <a:off x="0" y="0"/>
          <a:ext cx="0" cy="0"/>
          <a:chOff x="0" y="0"/>
          <a:chExt cx="0" cy="0"/>
        </a:xfrm>
      </p:grpSpPr>
      <p:sp>
        <p:nvSpPr>
          <p:cNvPr id="4" name="矩形 3"/>
          <p:cNvSpPr/>
          <p:nvPr/>
        </p:nvSpPr>
        <p:spPr>
          <a:xfrm>
            <a:off x="0" y="-1"/>
            <a:ext cx="12192000" cy="715617"/>
          </a:xfrm>
          <a:prstGeom prst="rect">
            <a:avLst/>
          </a:prstGeom>
          <a:solidFill>
            <a:srgbClr val="E7B5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等线" panose="020F0502020204030204"/>
              <a:ea typeface="等线" panose="02010600030101010101" pitchFamily="2" charset="-122"/>
              <a:cs typeface="+mn-cs"/>
            </a:endParaRPr>
          </a:p>
        </p:txBody>
      </p:sp>
      <p:sp>
        <p:nvSpPr>
          <p:cNvPr id="5" name="文本框 4"/>
          <p:cNvSpPr txBox="1"/>
          <p:nvPr/>
        </p:nvSpPr>
        <p:spPr>
          <a:xfrm>
            <a:off x="1684617" y="45700"/>
            <a:ext cx="90915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What have we done?</a:t>
            </a:r>
            <a:endParaRPr kumimoji="0" lang="zh-CN" altLang="en-US" sz="36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p:txBody>
      </p:sp>
      <p:sp>
        <p:nvSpPr>
          <p:cNvPr id="42" name="Freeform 29"/>
          <p:cNvSpPr>
            <a:spLocks noChangeAspect="1" noEditPoints="1"/>
          </p:cNvSpPr>
          <p:nvPr/>
        </p:nvSpPr>
        <p:spPr bwMode="auto">
          <a:xfrm>
            <a:off x="950276" y="47757"/>
            <a:ext cx="640106" cy="612000"/>
          </a:xfrm>
          <a:custGeom>
            <a:avLst/>
            <a:gdLst>
              <a:gd name="T0" fmla="*/ 130 w 274"/>
              <a:gd name="T1" fmla="*/ 30 h 247"/>
              <a:gd name="T2" fmla="*/ 225 w 274"/>
              <a:gd name="T3" fmla="*/ 30 h 247"/>
              <a:gd name="T4" fmla="*/ 228 w 274"/>
              <a:gd name="T5" fmla="*/ 30 h 247"/>
              <a:gd name="T6" fmla="*/ 232 w 274"/>
              <a:gd name="T7" fmla="*/ 31 h 247"/>
              <a:gd name="T8" fmla="*/ 236 w 274"/>
              <a:gd name="T9" fmla="*/ 33 h 247"/>
              <a:gd name="T10" fmla="*/ 240 w 274"/>
              <a:gd name="T11" fmla="*/ 34 h 247"/>
              <a:gd name="T12" fmla="*/ 272 w 274"/>
              <a:gd name="T13" fmla="*/ 57 h 247"/>
              <a:gd name="T14" fmla="*/ 274 w 274"/>
              <a:gd name="T15" fmla="*/ 58 h 247"/>
              <a:gd name="T16" fmla="*/ 274 w 274"/>
              <a:gd name="T17" fmla="*/ 61 h 247"/>
              <a:gd name="T18" fmla="*/ 274 w 274"/>
              <a:gd name="T19" fmla="*/ 63 h 247"/>
              <a:gd name="T20" fmla="*/ 272 w 274"/>
              <a:gd name="T21" fmla="*/ 66 h 247"/>
              <a:gd name="T22" fmla="*/ 240 w 274"/>
              <a:gd name="T23" fmla="*/ 89 h 247"/>
              <a:gd name="T24" fmla="*/ 236 w 274"/>
              <a:gd name="T25" fmla="*/ 90 h 247"/>
              <a:gd name="T26" fmla="*/ 232 w 274"/>
              <a:gd name="T27" fmla="*/ 91 h 247"/>
              <a:gd name="T28" fmla="*/ 228 w 274"/>
              <a:gd name="T29" fmla="*/ 93 h 247"/>
              <a:gd name="T30" fmla="*/ 225 w 274"/>
              <a:gd name="T31" fmla="*/ 93 h 247"/>
              <a:gd name="T32" fmla="*/ 142 w 274"/>
              <a:gd name="T33" fmla="*/ 93 h 247"/>
              <a:gd name="T34" fmla="*/ 130 w 274"/>
              <a:gd name="T35" fmla="*/ 30 h 247"/>
              <a:gd name="T36" fmla="*/ 105 w 274"/>
              <a:gd name="T37" fmla="*/ 0 h 247"/>
              <a:gd name="T38" fmla="*/ 116 w 274"/>
              <a:gd name="T39" fmla="*/ 0 h 247"/>
              <a:gd name="T40" fmla="*/ 120 w 274"/>
              <a:gd name="T41" fmla="*/ 0 h 247"/>
              <a:gd name="T42" fmla="*/ 121 w 274"/>
              <a:gd name="T43" fmla="*/ 2 h 247"/>
              <a:gd name="T44" fmla="*/ 123 w 274"/>
              <a:gd name="T45" fmla="*/ 5 h 247"/>
              <a:gd name="T46" fmla="*/ 123 w 274"/>
              <a:gd name="T47" fmla="*/ 242 h 247"/>
              <a:gd name="T48" fmla="*/ 121 w 274"/>
              <a:gd name="T49" fmla="*/ 244 h 247"/>
              <a:gd name="T50" fmla="*/ 120 w 274"/>
              <a:gd name="T51" fmla="*/ 246 h 247"/>
              <a:gd name="T52" fmla="*/ 116 w 274"/>
              <a:gd name="T53" fmla="*/ 247 h 247"/>
              <a:gd name="T54" fmla="*/ 105 w 274"/>
              <a:gd name="T55" fmla="*/ 247 h 247"/>
              <a:gd name="T56" fmla="*/ 101 w 274"/>
              <a:gd name="T57" fmla="*/ 246 h 247"/>
              <a:gd name="T58" fmla="*/ 100 w 274"/>
              <a:gd name="T59" fmla="*/ 244 h 247"/>
              <a:gd name="T60" fmla="*/ 98 w 274"/>
              <a:gd name="T61" fmla="*/ 242 h 247"/>
              <a:gd name="T62" fmla="*/ 98 w 274"/>
              <a:gd name="T63" fmla="*/ 121 h 247"/>
              <a:gd name="T64" fmla="*/ 50 w 274"/>
              <a:gd name="T65" fmla="*/ 121 h 247"/>
              <a:gd name="T66" fmla="*/ 46 w 274"/>
              <a:gd name="T67" fmla="*/ 119 h 247"/>
              <a:gd name="T68" fmla="*/ 42 w 274"/>
              <a:gd name="T69" fmla="*/ 119 h 247"/>
              <a:gd name="T70" fmla="*/ 38 w 274"/>
              <a:gd name="T71" fmla="*/ 117 h 247"/>
              <a:gd name="T72" fmla="*/ 35 w 274"/>
              <a:gd name="T73" fmla="*/ 116 h 247"/>
              <a:gd name="T74" fmla="*/ 3 w 274"/>
              <a:gd name="T75" fmla="*/ 94 h 247"/>
              <a:gd name="T76" fmla="*/ 0 w 274"/>
              <a:gd name="T77" fmla="*/ 91 h 247"/>
              <a:gd name="T78" fmla="*/ 0 w 274"/>
              <a:gd name="T79" fmla="*/ 89 h 247"/>
              <a:gd name="T80" fmla="*/ 0 w 274"/>
              <a:gd name="T81" fmla="*/ 86 h 247"/>
              <a:gd name="T82" fmla="*/ 3 w 274"/>
              <a:gd name="T83" fmla="*/ 84 h 247"/>
              <a:gd name="T84" fmla="*/ 35 w 274"/>
              <a:gd name="T85" fmla="*/ 62 h 247"/>
              <a:gd name="T86" fmla="*/ 38 w 274"/>
              <a:gd name="T87" fmla="*/ 59 h 247"/>
              <a:gd name="T88" fmla="*/ 42 w 274"/>
              <a:gd name="T89" fmla="*/ 58 h 247"/>
              <a:gd name="T90" fmla="*/ 46 w 274"/>
              <a:gd name="T91" fmla="*/ 57 h 247"/>
              <a:gd name="T92" fmla="*/ 50 w 274"/>
              <a:gd name="T93" fmla="*/ 57 h 247"/>
              <a:gd name="T94" fmla="*/ 98 w 274"/>
              <a:gd name="T95" fmla="*/ 57 h 247"/>
              <a:gd name="T96" fmla="*/ 98 w 274"/>
              <a:gd name="T97" fmla="*/ 5 h 247"/>
              <a:gd name="T98" fmla="*/ 100 w 274"/>
              <a:gd name="T99" fmla="*/ 2 h 247"/>
              <a:gd name="T100" fmla="*/ 101 w 274"/>
              <a:gd name="T101" fmla="*/ 0 h 247"/>
              <a:gd name="T102" fmla="*/ 105 w 274"/>
              <a:gd name="T10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 h="247">
                <a:moveTo>
                  <a:pt x="130" y="30"/>
                </a:moveTo>
                <a:lnTo>
                  <a:pt x="225" y="30"/>
                </a:lnTo>
                <a:lnTo>
                  <a:pt x="228" y="30"/>
                </a:lnTo>
                <a:lnTo>
                  <a:pt x="232" y="31"/>
                </a:lnTo>
                <a:lnTo>
                  <a:pt x="236" y="33"/>
                </a:lnTo>
                <a:lnTo>
                  <a:pt x="240" y="34"/>
                </a:lnTo>
                <a:lnTo>
                  <a:pt x="272" y="57"/>
                </a:lnTo>
                <a:lnTo>
                  <a:pt x="274" y="58"/>
                </a:lnTo>
                <a:lnTo>
                  <a:pt x="274" y="61"/>
                </a:lnTo>
                <a:lnTo>
                  <a:pt x="274" y="63"/>
                </a:lnTo>
                <a:lnTo>
                  <a:pt x="272" y="66"/>
                </a:lnTo>
                <a:lnTo>
                  <a:pt x="240" y="89"/>
                </a:lnTo>
                <a:lnTo>
                  <a:pt x="236" y="90"/>
                </a:lnTo>
                <a:lnTo>
                  <a:pt x="232" y="91"/>
                </a:lnTo>
                <a:lnTo>
                  <a:pt x="228" y="93"/>
                </a:lnTo>
                <a:lnTo>
                  <a:pt x="225" y="93"/>
                </a:lnTo>
                <a:lnTo>
                  <a:pt x="142" y="93"/>
                </a:lnTo>
                <a:lnTo>
                  <a:pt x="130" y="30"/>
                </a:lnTo>
                <a:close/>
                <a:moveTo>
                  <a:pt x="105" y="0"/>
                </a:moveTo>
                <a:lnTo>
                  <a:pt x="116" y="0"/>
                </a:lnTo>
                <a:lnTo>
                  <a:pt x="120" y="0"/>
                </a:lnTo>
                <a:lnTo>
                  <a:pt x="121" y="2"/>
                </a:lnTo>
                <a:lnTo>
                  <a:pt x="123" y="5"/>
                </a:lnTo>
                <a:lnTo>
                  <a:pt x="123" y="242"/>
                </a:lnTo>
                <a:lnTo>
                  <a:pt x="121" y="244"/>
                </a:lnTo>
                <a:lnTo>
                  <a:pt x="120" y="246"/>
                </a:lnTo>
                <a:lnTo>
                  <a:pt x="116" y="247"/>
                </a:lnTo>
                <a:lnTo>
                  <a:pt x="105" y="247"/>
                </a:lnTo>
                <a:lnTo>
                  <a:pt x="101" y="246"/>
                </a:lnTo>
                <a:lnTo>
                  <a:pt x="100" y="244"/>
                </a:lnTo>
                <a:lnTo>
                  <a:pt x="98" y="242"/>
                </a:lnTo>
                <a:lnTo>
                  <a:pt x="98" y="121"/>
                </a:lnTo>
                <a:lnTo>
                  <a:pt x="50" y="121"/>
                </a:lnTo>
                <a:lnTo>
                  <a:pt x="46" y="119"/>
                </a:lnTo>
                <a:lnTo>
                  <a:pt x="42" y="119"/>
                </a:lnTo>
                <a:lnTo>
                  <a:pt x="38" y="117"/>
                </a:lnTo>
                <a:lnTo>
                  <a:pt x="35" y="116"/>
                </a:lnTo>
                <a:lnTo>
                  <a:pt x="3" y="94"/>
                </a:lnTo>
                <a:lnTo>
                  <a:pt x="0" y="91"/>
                </a:lnTo>
                <a:lnTo>
                  <a:pt x="0" y="89"/>
                </a:lnTo>
                <a:lnTo>
                  <a:pt x="0" y="86"/>
                </a:lnTo>
                <a:lnTo>
                  <a:pt x="3" y="84"/>
                </a:lnTo>
                <a:lnTo>
                  <a:pt x="35" y="62"/>
                </a:lnTo>
                <a:lnTo>
                  <a:pt x="38" y="59"/>
                </a:lnTo>
                <a:lnTo>
                  <a:pt x="42" y="58"/>
                </a:lnTo>
                <a:lnTo>
                  <a:pt x="46" y="57"/>
                </a:lnTo>
                <a:lnTo>
                  <a:pt x="50" y="57"/>
                </a:lnTo>
                <a:lnTo>
                  <a:pt x="98" y="57"/>
                </a:lnTo>
                <a:lnTo>
                  <a:pt x="98" y="5"/>
                </a:lnTo>
                <a:lnTo>
                  <a:pt x="100" y="2"/>
                </a:lnTo>
                <a:lnTo>
                  <a:pt x="101" y="0"/>
                </a:lnTo>
                <a:lnTo>
                  <a:pt x="105" y="0"/>
                </a:lnTo>
                <a:close/>
              </a:path>
            </a:pathLst>
          </a:custGeom>
          <a:solidFill>
            <a:srgbClr val="994C52"/>
          </a:solidFill>
          <a:ln w="0">
            <a:solidFill>
              <a:srgbClr val="994C5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等线" panose="020F0502020204030204"/>
              <a:ea typeface="等线" panose="02010600030101010101" pitchFamily="2" charset="-122"/>
              <a:cs typeface="+mn-cs"/>
            </a:endParaRPr>
          </a:p>
        </p:txBody>
      </p:sp>
      <p:grpSp>
        <p:nvGrpSpPr>
          <p:cNvPr id="23" name="组合 22"/>
          <p:cNvGrpSpPr/>
          <p:nvPr/>
        </p:nvGrpSpPr>
        <p:grpSpPr>
          <a:xfrm>
            <a:off x="838906" y="4669991"/>
            <a:ext cx="755659" cy="742091"/>
            <a:chOff x="6094213" y="3776242"/>
            <a:chExt cx="1053296" cy="1053296"/>
          </a:xfrm>
        </p:grpSpPr>
        <p:sp>
          <p:nvSpPr>
            <p:cNvPr id="24" name="矩形 23"/>
            <p:cNvSpPr/>
            <p:nvPr/>
          </p:nvSpPr>
          <p:spPr>
            <a:xfrm>
              <a:off x="6094213" y="3776242"/>
              <a:ext cx="1053296" cy="1053296"/>
            </a:xfrm>
            <a:prstGeom prst="rect">
              <a:avLst/>
            </a:prstGeom>
            <a:solidFill>
              <a:srgbClr val="E5B350"/>
            </a:solidFill>
            <a:ln w="19050">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5" name="Freeform 30"/>
            <p:cNvSpPr>
              <a:spLocks noChangeAspect="1" noEditPoints="1"/>
            </p:cNvSpPr>
            <p:nvPr/>
          </p:nvSpPr>
          <p:spPr bwMode="auto">
            <a:xfrm>
              <a:off x="6375317" y="4082459"/>
              <a:ext cx="537945" cy="540000"/>
            </a:xfrm>
            <a:custGeom>
              <a:avLst/>
              <a:gdLst>
                <a:gd name="T0" fmla="*/ 215 w 262"/>
                <a:gd name="T1" fmla="*/ 215 h 263"/>
                <a:gd name="T2" fmla="*/ 209 w 262"/>
                <a:gd name="T3" fmla="*/ 234 h 263"/>
                <a:gd name="T4" fmla="*/ 223 w 262"/>
                <a:gd name="T5" fmla="*/ 248 h 263"/>
                <a:gd name="T6" fmla="*/ 242 w 262"/>
                <a:gd name="T7" fmla="*/ 243 h 263"/>
                <a:gd name="T8" fmla="*/ 246 w 262"/>
                <a:gd name="T9" fmla="*/ 224 h 263"/>
                <a:gd name="T10" fmla="*/ 234 w 262"/>
                <a:gd name="T11" fmla="*/ 211 h 263"/>
                <a:gd name="T12" fmla="*/ 121 w 262"/>
                <a:gd name="T13" fmla="*/ 212 h 263"/>
                <a:gd name="T14" fmla="*/ 112 w 262"/>
                <a:gd name="T15" fmla="*/ 229 h 263"/>
                <a:gd name="T16" fmla="*/ 121 w 262"/>
                <a:gd name="T17" fmla="*/ 245 h 263"/>
                <a:gd name="T18" fmla="*/ 141 w 262"/>
                <a:gd name="T19" fmla="*/ 245 h 263"/>
                <a:gd name="T20" fmla="*/ 150 w 262"/>
                <a:gd name="T21" fmla="*/ 229 h 263"/>
                <a:gd name="T22" fmla="*/ 141 w 262"/>
                <a:gd name="T23" fmla="*/ 212 h 263"/>
                <a:gd name="T24" fmla="*/ 28 w 262"/>
                <a:gd name="T25" fmla="*/ 211 h 263"/>
                <a:gd name="T26" fmla="*/ 14 w 262"/>
                <a:gd name="T27" fmla="*/ 224 h 263"/>
                <a:gd name="T28" fmla="*/ 19 w 262"/>
                <a:gd name="T29" fmla="*/ 243 h 263"/>
                <a:gd name="T30" fmla="*/ 38 w 262"/>
                <a:gd name="T31" fmla="*/ 248 h 263"/>
                <a:gd name="T32" fmla="*/ 52 w 262"/>
                <a:gd name="T33" fmla="*/ 234 h 263"/>
                <a:gd name="T34" fmla="*/ 47 w 262"/>
                <a:gd name="T35" fmla="*/ 215 h 263"/>
                <a:gd name="T36" fmla="*/ 131 w 262"/>
                <a:gd name="T37" fmla="*/ 14 h 263"/>
                <a:gd name="T38" fmla="*/ 114 w 262"/>
                <a:gd name="T39" fmla="*/ 24 h 263"/>
                <a:gd name="T40" fmla="*/ 114 w 262"/>
                <a:gd name="T41" fmla="*/ 43 h 263"/>
                <a:gd name="T42" fmla="*/ 131 w 262"/>
                <a:gd name="T43" fmla="*/ 54 h 263"/>
                <a:gd name="T44" fmla="*/ 147 w 262"/>
                <a:gd name="T45" fmla="*/ 43 h 263"/>
                <a:gd name="T46" fmla="*/ 147 w 262"/>
                <a:gd name="T47" fmla="*/ 24 h 263"/>
                <a:gd name="T48" fmla="*/ 131 w 262"/>
                <a:gd name="T49" fmla="*/ 14 h 263"/>
                <a:gd name="T50" fmla="*/ 161 w 262"/>
                <a:gd name="T51" fmla="*/ 21 h 263"/>
                <a:gd name="T52" fmla="*/ 143 w 262"/>
                <a:gd name="T53" fmla="*/ 65 h 263"/>
                <a:gd name="T54" fmla="*/ 150 w 262"/>
                <a:gd name="T55" fmla="*/ 115 h 263"/>
                <a:gd name="T56" fmla="*/ 209 w 262"/>
                <a:gd name="T57" fmla="*/ 121 h 263"/>
                <a:gd name="T58" fmla="*/ 240 w 262"/>
                <a:gd name="T59" fmla="*/ 156 h 263"/>
                <a:gd name="T60" fmla="*/ 259 w 262"/>
                <a:gd name="T61" fmla="*/ 216 h 263"/>
                <a:gd name="T62" fmla="*/ 241 w 262"/>
                <a:gd name="T63" fmla="*/ 259 h 263"/>
                <a:gd name="T64" fmla="*/ 197 w 262"/>
                <a:gd name="T65" fmla="*/ 242 h 263"/>
                <a:gd name="T66" fmla="*/ 215 w 262"/>
                <a:gd name="T67" fmla="*/ 198 h 263"/>
                <a:gd name="T68" fmla="*/ 209 w 262"/>
                <a:gd name="T69" fmla="*/ 151 h 263"/>
                <a:gd name="T70" fmla="*/ 154 w 262"/>
                <a:gd name="T71" fmla="*/ 144 h 263"/>
                <a:gd name="T72" fmla="*/ 161 w 262"/>
                <a:gd name="T73" fmla="*/ 216 h 263"/>
                <a:gd name="T74" fmla="*/ 143 w 262"/>
                <a:gd name="T75" fmla="*/ 259 h 263"/>
                <a:gd name="T76" fmla="*/ 100 w 262"/>
                <a:gd name="T77" fmla="*/ 242 h 263"/>
                <a:gd name="T78" fmla="*/ 117 w 262"/>
                <a:gd name="T79" fmla="*/ 198 h 263"/>
                <a:gd name="T80" fmla="*/ 67 w 262"/>
                <a:gd name="T81" fmla="*/ 145 h 263"/>
                <a:gd name="T82" fmla="*/ 47 w 262"/>
                <a:gd name="T83" fmla="*/ 163 h 263"/>
                <a:gd name="T84" fmla="*/ 63 w 262"/>
                <a:gd name="T85" fmla="*/ 216 h 263"/>
                <a:gd name="T86" fmla="*/ 46 w 262"/>
                <a:gd name="T87" fmla="*/ 259 h 263"/>
                <a:gd name="T88" fmla="*/ 3 w 262"/>
                <a:gd name="T89" fmla="*/ 242 h 263"/>
                <a:gd name="T90" fmla="*/ 19 w 262"/>
                <a:gd name="T91" fmla="*/ 198 h 263"/>
                <a:gd name="T92" fmla="*/ 30 w 262"/>
                <a:gd name="T93" fmla="*/ 135 h 263"/>
                <a:gd name="T94" fmla="*/ 95 w 262"/>
                <a:gd name="T95" fmla="*/ 118 h 263"/>
                <a:gd name="T96" fmla="*/ 117 w 262"/>
                <a:gd name="T97" fmla="*/ 107 h 263"/>
                <a:gd name="T98" fmla="*/ 99 w 262"/>
                <a:gd name="T99" fmla="*/ 47 h 263"/>
                <a:gd name="T100" fmla="*/ 118 w 262"/>
                <a:gd name="T101" fmla="*/ 3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2" h="263">
                  <a:moveTo>
                    <a:pt x="229" y="210"/>
                  </a:moveTo>
                  <a:lnTo>
                    <a:pt x="223" y="211"/>
                  </a:lnTo>
                  <a:lnTo>
                    <a:pt x="218" y="212"/>
                  </a:lnTo>
                  <a:lnTo>
                    <a:pt x="215" y="215"/>
                  </a:lnTo>
                  <a:lnTo>
                    <a:pt x="212" y="220"/>
                  </a:lnTo>
                  <a:lnTo>
                    <a:pt x="209" y="224"/>
                  </a:lnTo>
                  <a:lnTo>
                    <a:pt x="209" y="229"/>
                  </a:lnTo>
                  <a:lnTo>
                    <a:pt x="209" y="234"/>
                  </a:lnTo>
                  <a:lnTo>
                    <a:pt x="212" y="239"/>
                  </a:lnTo>
                  <a:lnTo>
                    <a:pt x="215" y="243"/>
                  </a:lnTo>
                  <a:lnTo>
                    <a:pt x="218" y="245"/>
                  </a:lnTo>
                  <a:lnTo>
                    <a:pt x="223" y="248"/>
                  </a:lnTo>
                  <a:lnTo>
                    <a:pt x="229" y="248"/>
                  </a:lnTo>
                  <a:lnTo>
                    <a:pt x="234" y="248"/>
                  </a:lnTo>
                  <a:lnTo>
                    <a:pt x="237" y="245"/>
                  </a:lnTo>
                  <a:lnTo>
                    <a:pt x="242" y="243"/>
                  </a:lnTo>
                  <a:lnTo>
                    <a:pt x="245" y="239"/>
                  </a:lnTo>
                  <a:lnTo>
                    <a:pt x="246" y="234"/>
                  </a:lnTo>
                  <a:lnTo>
                    <a:pt x="248" y="229"/>
                  </a:lnTo>
                  <a:lnTo>
                    <a:pt x="246" y="224"/>
                  </a:lnTo>
                  <a:lnTo>
                    <a:pt x="245" y="220"/>
                  </a:lnTo>
                  <a:lnTo>
                    <a:pt x="242" y="215"/>
                  </a:lnTo>
                  <a:lnTo>
                    <a:pt x="237" y="212"/>
                  </a:lnTo>
                  <a:lnTo>
                    <a:pt x="234" y="211"/>
                  </a:lnTo>
                  <a:lnTo>
                    <a:pt x="229" y="210"/>
                  </a:lnTo>
                  <a:close/>
                  <a:moveTo>
                    <a:pt x="131" y="210"/>
                  </a:moveTo>
                  <a:lnTo>
                    <a:pt x="126" y="211"/>
                  </a:lnTo>
                  <a:lnTo>
                    <a:pt x="121" y="212"/>
                  </a:lnTo>
                  <a:lnTo>
                    <a:pt x="117" y="215"/>
                  </a:lnTo>
                  <a:lnTo>
                    <a:pt x="114" y="220"/>
                  </a:lnTo>
                  <a:lnTo>
                    <a:pt x="112" y="224"/>
                  </a:lnTo>
                  <a:lnTo>
                    <a:pt x="112" y="229"/>
                  </a:lnTo>
                  <a:lnTo>
                    <a:pt x="112" y="234"/>
                  </a:lnTo>
                  <a:lnTo>
                    <a:pt x="114" y="239"/>
                  </a:lnTo>
                  <a:lnTo>
                    <a:pt x="117" y="243"/>
                  </a:lnTo>
                  <a:lnTo>
                    <a:pt x="121" y="245"/>
                  </a:lnTo>
                  <a:lnTo>
                    <a:pt x="126" y="248"/>
                  </a:lnTo>
                  <a:lnTo>
                    <a:pt x="131" y="248"/>
                  </a:lnTo>
                  <a:lnTo>
                    <a:pt x="136" y="248"/>
                  </a:lnTo>
                  <a:lnTo>
                    <a:pt x="141" y="245"/>
                  </a:lnTo>
                  <a:lnTo>
                    <a:pt x="145" y="243"/>
                  </a:lnTo>
                  <a:lnTo>
                    <a:pt x="147" y="239"/>
                  </a:lnTo>
                  <a:lnTo>
                    <a:pt x="149" y="234"/>
                  </a:lnTo>
                  <a:lnTo>
                    <a:pt x="150" y="229"/>
                  </a:lnTo>
                  <a:lnTo>
                    <a:pt x="149" y="224"/>
                  </a:lnTo>
                  <a:lnTo>
                    <a:pt x="147" y="220"/>
                  </a:lnTo>
                  <a:lnTo>
                    <a:pt x="145" y="215"/>
                  </a:lnTo>
                  <a:lnTo>
                    <a:pt x="141" y="212"/>
                  </a:lnTo>
                  <a:lnTo>
                    <a:pt x="136" y="211"/>
                  </a:lnTo>
                  <a:lnTo>
                    <a:pt x="131" y="210"/>
                  </a:lnTo>
                  <a:close/>
                  <a:moveTo>
                    <a:pt x="33" y="210"/>
                  </a:moveTo>
                  <a:lnTo>
                    <a:pt x="28" y="211"/>
                  </a:lnTo>
                  <a:lnTo>
                    <a:pt x="23" y="212"/>
                  </a:lnTo>
                  <a:lnTo>
                    <a:pt x="19" y="215"/>
                  </a:lnTo>
                  <a:lnTo>
                    <a:pt x="17" y="220"/>
                  </a:lnTo>
                  <a:lnTo>
                    <a:pt x="14" y="224"/>
                  </a:lnTo>
                  <a:lnTo>
                    <a:pt x="14" y="229"/>
                  </a:lnTo>
                  <a:lnTo>
                    <a:pt x="14" y="234"/>
                  </a:lnTo>
                  <a:lnTo>
                    <a:pt x="17" y="239"/>
                  </a:lnTo>
                  <a:lnTo>
                    <a:pt x="19" y="243"/>
                  </a:lnTo>
                  <a:lnTo>
                    <a:pt x="23" y="245"/>
                  </a:lnTo>
                  <a:lnTo>
                    <a:pt x="28" y="248"/>
                  </a:lnTo>
                  <a:lnTo>
                    <a:pt x="33" y="248"/>
                  </a:lnTo>
                  <a:lnTo>
                    <a:pt x="38" y="248"/>
                  </a:lnTo>
                  <a:lnTo>
                    <a:pt x="43" y="245"/>
                  </a:lnTo>
                  <a:lnTo>
                    <a:pt x="47" y="243"/>
                  </a:lnTo>
                  <a:lnTo>
                    <a:pt x="50" y="239"/>
                  </a:lnTo>
                  <a:lnTo>
                    <a:pt x="52" y="234"/>
                  </a:lnTo>
                  <a:lnTo>
                    <a:pt x="52" y="229"/>
                  </a:lnTo>
                  <a:lnTo>
                    <a:pt x="52" y="224"/>
                  </a:lnTo>
                  <a:lnTo>
                    <a:pt x="50" y="220"/>
                  </a:lnTo>
                  <a:lnTo>
                    <a:pt x="47" y="215"/>
                  </a:lnTo>
                  <a:lnTo>
                    <a:pt x="43" y="212"/>
                  </a:lnTo>
                  <a:lnTo>
                    <a:pt x="38" y="211"/>
                  </a:lnTo>
                  <a:lnTo>
                    <a:pt x="33" y="210"/>
                  </a:lnTo>
                  <a:close/>
                  <a:moveTo>
                    <a:pt x="131" y="14"/>
                  </a:moveTo>
                  <a:lnTo>
                    <a:pt x="126" y="16"/>
                  </a:lnTo>
                  <a:lnTo>
                    <a:pt x="121" y="17"/>
                  </a:lnTo>
                  <a:lnTo>
                    <a:pt x="117" y="21"/>
                  </a:lnTo>
                  <a:lnTo>
                    <a:pt x="114" y="24"/>
                  </a:lnTo>
                  <a:lnTo>
                    <a:pt x="112" y="28"/>
                  </a:lnTo>
                  <a:lnTo>
                    <a:pt x="112" y="33"/>
                  </a:lnTo>
                  <a:lnTo>
                    <a:pt x="112" y="38"/>
                  </a:lnTo>
                  <a:lnTo>
                    <a:pt x="114" y="43"/>
                  </a:lnTo>
                  <a:lnTo>
                    <a:pt x="117" y="47"/>
                  </a:lnTo>
                  <a:lnTo>
                    <a:pt x="121" y="50"/>
                  </a:lnTo>
                  <a:lnTo>
                    <a:pt x="126" y="52"/>
                  </a:lnTo>
                  <a:lnTo>
                    <a:pt x="131" y="54"/>
                  </a:lnTo>
                  <a:lnTo>
                    <a:pt x="136" y="52"/>
                  </a:lnTo>
                  <a:lnTo>
                    <a:pt x="141" y="50"/>
                  </a:lnTo>
                  <a:lnTo>
                    <a:pt x="145" y="47"/>
                  </a:lnTo>
                  <a:lnTo>
                    <a:pt x="147" y="43"/>
                  </a:lnTo>
                  <a:lnTo>
                    <a:pt x="149" y="38"/>
                  </a:lnTo>
                  <a:lnTo>
                    <a:pt x="150" y="33"/>
                  </a:lnTo>
                  <a:lnTo>
                    <a:pt x="149" y="28"/>
                  </a:lnTo>
                  <a:lnTo>
                    <a:pt x="147" y="24"/>
                  </a:lnTo>
                  <a:lnTo>
                    <a:pt x="145" y="21"/>
                  </a:lnTo>
                  <a:lnTo>
                    <a:pt x="141" y="17"/>
                  </a:lnTo>
                  <a:lnTo>
                    <a:pt x="136" y="16"/>
                  </a:lnTo>
                  <a:lnTo>
                    <a:pt x="131" y="14"/>
                  </a:lnTo>
                  <a:close/>
                  <a:moveTo>
                    <a:pt x="131" y="0"/>
                  </a:moveTo>
                  <a:lnTo>
                    <a:pt x="143" y="3"/>
                  </a:lnTo>
                  <a:lnTo>
                    <a:pt x="154" y="10"/>
                  </a:lnTo>
                  <a:lnTo>
                    <a:pt x="161" y="21"/>
                  </a:lnTo>
                  <a:lnTo>
                    <a:pt x="164" y="33"/>
                  </a:lnTo>
                  <a:lnTo>
                    <a:pt x="161" y="47"/>
                  </a:lnTo>
                  <a:lnTo>
                    <a:pt x="155" y="57"/>
                  </a:lnTo>
                  <a:lnTo>
                    <a:pt x="143" y="65"/>
                  </a:lnTo>
                  <a:lnTo>
                    <a:pt x="143" y="103"/>
                  </a:lnTo>
                  <a:lnTo>
                    <a:pt x="145" y="107"/>
                  </a:lnTo>
                  <a:lnTo>
                    <a:pt x="146" y="111"/>
                  </a:lnTo>
                  <a:lnTo>
                    <a:pt x="150" y="115"/>
                  </a:lnTo>
                  <a:lnTo>
                    <a:pt x="156" y="117"/>
                  </a:lnTo>
                  <a:lnTo>
                    <a:pt x="165" y="118"/>
                  </a:lnTo>
                  <a:lnTo>
                    <a:pt x="193" y="118"/>
                  </a:lnTo>
                  <a:lnTo>
                    <a:pt x="209" y="121"/>
                  </a:lnTo>
                  <a:lnTo>
                    <a:pt x="221" y="126"/>
                  </a:lnTo>
                  <a:lnTo>
                    <a:pt x="231" y="135"/>
                  </a:lnTo>
                  <a:lnTo>
                    <a:pt x="237" y="145"/>
                  </a:lnTo>
                  <a:lnTo>
                    <a:pt x="240" y="156"/>
                  </a:lnTo>
                  <a:lnTo>
                    <a:pt x="241" y="167"/>
                  </a:lnTo>
                  <a:lnTo>
                    <a:pt x="241" y="198"/>
                  </a:lnTo>
                  <a:lnTo>
                    <a:pt x="251" y="206"/>
                  </a:lnTo>
                  <a:lnTo>
                    <a:pt x="259" y="216"/>
                  </a:lnTo>
                  <a:lnTo>
                    <a:pt x="262" y="229"/>
                  </a:lnTo>
                  <a:lnTo>
                    <a:pt x="259" y="242"/>
                  </a:lnTo>
                  <a:lnTo>
                    <a:pt x="251" y="253"/>
                  </a:lnTo>
                  <a:lnTo>
                    <a:pt x="241" y="259"/>
                  </a:lnTo>
                  <a:lnTo>
                    <a:pt x="229" y="263"/>
                  </a:lnTo>
                  <a:lnTo>
                    <a:pt x="215" y="259"/>
                  </a:lnTo>
                  <a:lnTo>
                    <a:pt x="204" y="253"/>
                  </a:lnTo>
                  <a:lnTo>
                    <a:pt x="197" y="242"/>
                  </a:lnTo>
                  <a:lnTo>
                    <a:pt x="194" y="229"/>
                  </a:lnTo>
                  <a:lnTo>
                    <a:pt x="197" y="216"/>
                  </a:lnTo>
                  <a:lnTo>
                    <a:pt x="204" y="206"/>
                  </a:lnTo>
                  <a:lnTo>
                    <a:pt x="215" y="198"/>
                  </a:lnTo>
                  <a:lnTo>
                    <a:pt x="215" y="167"/>
                  </a:lnTo>
                  <a:lnTo>
                    <a:pt x="215" y="162"/>
                  </a:lnTo>
                  <a:lnTo>
                    <a:pt x="213" y="156"/>
                  </a:lnTo>
                  <a:lnTo>
                    <a:pt x="209" y="151"/>
                  </a:lnTo>
                  <a:lnTo>
                    <a:pt x="203" y="146"/>
                  </a:lnTo>
                  <a:lnTo>
                    <a:pt x="193" y="145"/>
                  </a:lnTo>
                  <a:lnTo>
                    <a:pt x="165" y="145"/>
                  </a:lnTo>
                  <a:lnTo>
                    <a:pt x="154" y="144"/>
                  </a:lnTo>
                  <a:lnTo>
                    <a:pt x="143" y="141"/>
                  </a:lnTo>
                  <a:lnTo>
                    <a:pt x="143" y="198"/>
                  </a:lnTo>
                  <a:lnTo>
                    <a:pt x="155" y="206"/>
                  </a:lnTo>
                  <a:lnTo>
                    <a:pt x="161" y="216"/>
                  </a:lnTo>
                  <a:lnTo>
                    <a:pt x="164" y="229"/>
                  </a:lnTo>
                  <a:lnTo>
                    <a:pt x="161" y="242"/>
                  </a:lnTo>
                  <a:lnTo>
                    <a:pt x="154" y="253"/>
                  </a:lnTo>
                  <a:lnTo>
                    <a:pt x="143" y="259"/>
                  </a:lnTo>
                  <a:lnTo>
                    <a:pt x="131" y="263"/>
                  </a:lnTo>
                  <a:lnTo>
                    <a:pt x="118" y="259"/>
                  </a:lnTo>
                  <a:lnTo>
                    <a:pt x="107" y="253"/>
                  </a:lnTo>
                  <a:lnTo>
                    <a:pt x="100" y="242"/>
                  </a:lnTo>
                  <a:lnTo>
                    <a:pt x="96" y="229"/>
                  </a:lnTo>
                  <a:lnTo>
                    <a:pt x="99" y="216"/>
                  </a:lnTo>
                  <a:lnTo>
                    <a:pt x="107" y="206"/>
                  </a:lnTo>
                  <a:lnTo>
                    <a:pt x="117" y="198"/>
                  </a:lnTo>
                  <a:lnTo>
                    <a:pt x="117" y="141"/>
                  </a:lnTo>
                  <a:lnTo>
                    <a:pt x="108" y="144"/>
                  </a:lnTo>
                  <a:lnTo>
                    <a:pt x="95" y="145"/>
                  </a:lnTo>
                  <a:lnTo>
                    <a:pt x="67" y="145"/>
                  </a:lnTo>
                  <a:lnTo>
                    <a:pt x="57" y="146"/>
                  </a:lnTo>
                  <a:lnTo>
                    <a:pt x="51" y="151"/>
                  </a:lnTo>
                  <a:lnTo>
                    <a:pt x="48" y="158"/>
                  </a:lnTo>
                  <a:lnTo>
                    <a:pt x="47" y="163"/>
                  </a:lnTo>
                  <a:lnTo>
                    <a:pt x="46" y="167"/>
                  </a:lnTo>
                  <a:lnTo>
                    <a:pt x="46" y="198"/>
                  </a:lnTo>
                  <a:lnTo>
                    <a:pt x="57" y="206"/>
                  </a:lnTo>
                  <a:lnTo>
                    <a:pt x="63" y="216"/>
                  </a:lnTo>
                  <a:lnTo>
                    <a:pt x="66" y="229"/>
                  </a:lnTo>
                  <a:lnTo>
                    <a:pt x="63" y="242"/>
                  </a:lnTo>
                  <a:lnTo>
                    <a:pt x="57" y="253"/>
                  </a:lnTo>
                  <a:lnTo>
                    <a:pt x="46" y="259"/>
                  </a:lnTo>
                  <a:lnTo>
                    <a:pt x="33" y="263"/>
                  </a:lnTo>
                  <a:lnTo>
                    <a:pt x="20" y="259"/>
                  </a:lnTo>
                  <a:lnTo>
                    <a:pt x="9" y="253"/>
                  </a:lnTo>
                  <a:lnTo>
                    <a:pt x="3" y="242"/>
                  </a:lnTo>
                  <a:lnTo>
                    <a:pt x="0" y="229"/>
                  </a:lnTo>
                  <a:lnTo>
                    <a:pt x="3" y="216"/>
                  </a:lnTo>
                  <a:lnTo>
                    <a:pt x="9" y="206"/>
                  </a:lnTo>
                  <a:lnTo>
                    <a:pt x="19" y="198"/>
                  </a:lnTo>
                  <a:lnTo>
                    <a:pt x="19" y="167"/>
                  </a:lnTo>
                  <a:lnTo>
                    <a:pt x="20" y="156"/>
                  </a:lnTo>
                  <a:lnTo>
                    <a:pt x="24" y="145"/>
                  </a:lnTo>
                  <a:lnTo>
                    <a:pt x="30" y="135"/>
                  </a:lnTo>
                  <a:lnTo>
                    <a:pt x="39" y="126"/>
                  </a:lnTo>
                  <a:lnTo>
                    <a:pt x="52" y="121"/>
                  </a:lnTo>
                  <a:lnTo>
                    <a:pt x="67" y="118"/>
                  </a:lnTo>
                  <a:lnTo>
                    <a:pt x="95" y="118"/>
                  </a:lnTo>
                  <a:lnTo>
                    <a:pt x="105" y="117"/>
                  </a:lnTo>
                  <a:lnTo>
                    <a:pt x="112" y="115"/>
                  </a:lnTo>
                  <a:lnTo>
                    <a:pt x="116" y="111"/>
                  </a:lnTo>
                  <a:lnTo>
                    <a:pt x="117" y="107"/>
                  </a:lnTo>
                  <a:lnTo>
                    <a:pt x="117" y="103"/>
                  </a:lnTo>
                  <a:lnTo>
                    <a:pt x="117" y="65"/>
                  </a:lnTo>
                  <a:lnTo>
                    <a:pt x="107" y="57"/>
                  </a:lnTo>
                  <a:lnTo>
                    <a:pt x="99" y="47"/>
                  </a:lnTo>
                  <a:lnTo>
                    <a:pt x="96" y="33"/>
                  </a:lnTo>
                  <a:lnTo>
                    <a:pt x="100" y="21"/>
                  </a:lnTo>
                  <a:lnTo>
                    <a:pt x="107" y="10"/>
                  </a:lnTo>
                  <a:lnTo>
                    <a:pt x="118" y="3"/>
                  </a:lnTo>
                  <a:lnTo>
                    <a:pt x="131" y="0"/>
                  </a:lnTo>
                  <a:close/>
                </a:path>
              </a:pathLst>
            </a:custGeom>
            <a:solidFill>
              <a:srgbClr val="994C5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26" name="组合 25"/>
          <p:cNvGrpSpPr/>
          <p:nvPr/>
        </p:nvGrpSpPr>
        <p:grpSpPr>
          <a:xfrm>
            <a:off x="848782" y="2230832"/>
            <a:ext cx="741600" cy="741600"/>
            <a:chOff x="6094213" y="2665071"/>
            <a:chExt cx="1053296" cy="1053296"/>
          </a:xfrm>
        </p:grpSpPr>
        <p:sp>
          <p:nvSpPr>
            <p:cNvPr id="27" name="矩形 26"/>
            <p:cNvSpPr/>
            <p:nvPr/>
          </p:nvSpPr>
          <p:spPr>
            <a:xfrm>
              <a:off x="6094213" y="2665071"/>
              <a:ext cx="1053296" cy="1053296"/>
            </a:xfrm>
            <a:prstGeom prst="rect">
              <a:avLst/>
            </a:prstGeom>
            <a:solidFill>
              <a:srgbClr val="E7B552"/>
            </a:solidFill>
            <a:ln w="19050">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E7B552"/>
                </a:solidFill>
                <a:effectLst/>
                <a:uLnTx/>
                <a:uFillTx/>
                <a:latin typeface="等线" panose="020F0502020204030204"/>
                <a:ea typeface="等线" panose="02010600030101010101" pitchFamily="2" charset="-122"/>
                <a:cs typeface="+mn-cs"/>
              </a:endParaRPr>
            </a:p>
          </p:txBody>
        </p:sp>
        <p:sp>
          <p:nvSpPr>
            <p:cNvPr id="28" name="Freeform 31"/>
            <p:cNvSpPr>
              <a:spLocks noChangeAspect="1" noEditPoints="1"/>
            </p:cNvSpPr>
            <p:nvPr/>
          </p:nvSpPr>
          <p:spPr bwMode="auto">
            <a:xfrm>
              <a:off x="6462756" y="2937305"/>
              <a:ext cx="411318" cy="540000"/>
            </a:xfrm>
            <a:custGeom>
              <a:avLst/>
              <a:gdLst>
                <a:gd name="T0" fmla="*/ 24 w 179"/>
                <a:gd name="T1" fmla="*/ 184 h 235"/>
                <a:gd name="T2" fmla="*/ 16 w 179"/>
                <a:gd name="T3" fmla="*/ 196 h 235"/>
                <a:gd name="T4" fmla="*/ 17 w 179"/>
                <a:gd name="T5" fmla="*/ 211 h 235"/>
                <a:gd name="T6" fmla="*/ 28 w 179"/>
                <a:gd name="T7" fmla="*/ 220 h 235"/>
                <a:gd name="T8" fmla="*/ 44 w 179"/>
                <a:gd name="T9" fmla="*/ 217 h 235"/>
                <a:gd name="T10" fmla="*/ 52 w 179"/>
                <a:gd name="T11" fmla="*/ 206 h 235"/>
                <a:gd name="T12" fmla="*/ 50 w 179"/>
                <a:gd name="T13" fmla="*/ 192 h 235"/>
                <a:gd name="T14" fmla="*/ 38 w 179"/>
                <a:gd name="T15" fmla="*/ 183 h 235"/>
                <a:gd name="T16" fmla="*/ 140 w 179"/>
                <a:gd name="T17" fmla="*/ 16 h 235"/>
                <a:gd name="T18" fmla="*/ 129 w 179"/>
                <a:gd name="T19" fmla="*/ 24 h 235"/>
                <a:gd name="T20" fmla="*/ 127 w 179"/>
                <a:gd name="T21" fmla="*/ 38 h 235"/>
                <a:gd name="T22" fmla="*/ 136 w 179"/>
                <a:gd name="T23" fmla="*/ 50 h 235"/>
                <a:gd name="T24" fmla="*/ 150 w 179"/>
                <a:gd name="T25" fmla="*/ 52 h 235"/>
                <a:gd name="T26" fmla="*/ 162 w 179"/>
                <a:gd name="T27" fmla="*/ 43 h 235"/>
                <a:gd name="T28" fmla="*/ 164 w 179"/>
                <a:gd name="T29" fmla="*/ 28 h 235"/>
                <a:gd name="T30" fmla="*/ 155 w 179"/>
                <a:gd name="T31" fmla="*/ 17 h 235"/>
                <a:gd name="T32" fmla="*/ 33 w 179"/>
                <a:gd name="T33" fmla="*/ 14 h 235"/>
                <a:gd name="T34" fmla="*/ 21 w 179"/>
                <a:gd name="T35" fmla="*/ 21 h 235"/>
                <a:gd name="T36" fmla="*/ 14 w 179"/>
                <a:gd name="T37" fmla="*/ 33 h 235"/>
                <a:gd name="T38" fmla="*/ 21 w 179"/>
                <a:gd name="T39" fmla="*/ 47 h 235"/>
                <a:gd name="T40" fmla="*/ 33 w 179"/>
                <a:gd name="T41" fmla="*/ 54 h 235"/>
                <a:gd name="T42" fmla="*/ 47 w 179"/>
                <a:gd name="T43" fmla="*/ 47 h 235"/>
                <a:gd name="T44" fmla="*/ 52 w 179"/>
                <a:gd name="T45" fmla="*/ 33 h 235"/>
                <a:gd name="T46" fmla="*/ 47 w 179"/>
                <a:gd name="T47" fmla="*/ 21 h 235"/>
                <a:gd name="T48" fmla="*/ 33 w 179"/>
                <a:gd name="T49" fmla="*/ 14 h 235"/>
                <a:gd name="T50" fmla="*/ 57 w 179"/>
                <a:gd name="T51" fmla="*/ 10 h 235"/>
                <a:gd name="T52" fmla="*/ 65 w 179"/>
                <a:gd name="T53" fmla="*/ 47 h 235"/>
                <a:gd name="T54" fmla="*/ 47 w 179"/>
                <a:gd name="T55" fmla="*/ 122 h 235"/>
                <a:gd name="T56" fmla="*/ 99 w 179"/>
                <a:gd name="T57" fmla="*/ 101 h 235"/>
                <a:gd name="T58" fmla="*/ 129 w 179"/>
                <a:gd name="T59" fmla="*/ 78 h 235"/>
                <a:gd name="T60" fmla="*/ 115 w 179"/>
                <a:gd name="T61" fmla="*/ 46 h 235"/>
                <a:gd name="T62" fmla="*/ 122 w 179"/>
                <a:gd name="T63" fmla="*/ 10 h 235"/>
                <a:gd name="T64" fmla="*/ 158 w 179"/>
                <a:gd name="T65" fmla="*/ 3 h 235"/>
                <a:gd name="T66" fmla="*/ 179 w 179"/>
                <a:gd name="T67" fmla="*/ 33 h 235"/>
                <a:gd name="T68" fmla="*/ 158 w 179"/>
                <a:gd name="T69" fmla="*/ 65 h 235"/>
                <a:gd name="T70" fmla="*/ 139 w 179"/>
                <a:gd name="T71" fmla="*/ 107 h 235"/>
                <a:gd name="T72" fmla="*/ 104 w 179"/>
                <a:gd name="T73" fmla="*/ 126 h 235"/>
                <a:gd name="T74" fmla="*/ 68 w 179"/>
                <a:gd name="T75" fmla="*/ 140 h 235"/>
                <a:gd name="T76" fmla="*/ 47 w 179"/>
                <a:gd name="T77" fmla="*/ 170 h 235"/>
                <a:gd name="T78" fmla="*/ 68 w 179"/>
                <a:gd name="T79" fmla="*/ 201 h 235"/>
                <a:gd name="T80" fmla="*/ 47 w 179"/>
                <a:gd name="T81" fmla="*/ 233 h 235"/>
                <a:gd name="T82" fmla="*/ 11 w 179"/>
                <a:gd name="T83" fmla="*/ 225 h 235"/>
                <a:gd name="T84" fmla="*/ 3 w 179"/>
                <a:gd name="T85" fmla="*/ 188 h 235"/>
                <a:gd name="T86" fmla="*/ 21 w 179"/>
                <a:gd name="T87" fmla="*/ 65 h 235"/>
                <a:gd name="T88" fmla="*/ 0 w 179"/>
                <a:gd name="T89" fmla="*/ 33 h 235"/>
                <a:gd name="T90" fmla="*/ 21 w 179"/>
                <a:gd name="T91" fmla="*/ 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9" h="235">
                  <a:moveTo>
                    <a:pt x="33" y="182"/>
                  </a:moveTo>
                  <a:lnTo>
                    <a:pt x="28" y="183"/>
                  </a:lnTo>
                  <a:lnTo>
                    <a:pt x="24" y="184"/>
                  </a:lnTo>
                  <a:lnTo>
                    <a:pt x="21" y="187"/>
                  </a:lnTo>
                  <a:lnTo>
                    <a:pt x="17" y="192"/>
                  </a:lnTo>
                  <a:lnTo>
                    <a:pt x="16" y="196"/>
                  </a:lnTo>
                  <a:lnTo>
                    <a:pt x="14" y="201"/>
                  </a:lnTo>
                  <a:lnTo>
                    <a:pt x="16" y="206"/>
                  </a:lnTo>
                  <a:lnTo>
                    <a:pt x="17" y="211"/>
                  </a:lnTo>
                  <a:lnTo>
                    <a:pt x="21" y="215"/>
                  </a:lnTo>
                  <a:lnTo>
                    <a:pt x="24" y="217"/>
                  </a:lnTo>
                  <a:lnTo>
                    <a:pt x="28" y="220"/>
                  </a:lnTo>
                  <a:lnTo>
                    <a:pt x="33" y="220"/>
                  </a:lnTo>
                  <a:lnTo>
                    <a:pt x="38" y="220"/>
                  </a:lnTo>
                  <a:lnTo>
                    <a:pt x="44" y="217"/>
                  </a:lnTo>
                  <a:lnTo>
                    <a:pt x="47" y="215"/>
                  </a:lnTo>
                  <a:lnTo>
                    <a:pt x="50" y="211"/>
                  </a:lnTo>
                  <a:lnTo>
                    <a:pt x="52" y="206"/>
                  </a:lnTo>
                  <a:lnTo>
                    <a:pt x="52" y="201"/>
                  </a:lnTo>
                  <a:lnTo>
                    <a:pt x="52" y="196"/>
                  </a:lnTo>
                  <a:lnTo>
                    <a:pt x="50" y="192"/>
                  </a:lnTo>
                  <a:lnTo>
                    <a:pt x="47" y="187"/>
                  </a:lnTo>
                  <a:lnTo>
                    <a:pt x="44" y="184"/>
                  </a:lnTo>
                  <a:lnTo>
                    <a:pt x="38" y="183"/>
                  </a:lnTo>
                  <a:lnTo>
                    <a:pt x="33" y="182"/>
                  </a:lnTo>
                  <a:close/>
                  <a:moveTo>
                    <a:pt x="145" y="14"/>
                  </a:moveTo>
                  <a:lnTo>
                    <a:pt x="140" y="16"/>
                  </a:lnTo>
                  <a:lnTo>
                    <a:pt x="136" y="17"/>
                  </a:lnTo>
                  <a:lnTo>
                    <a:pt x="131" y="21"/>
                  </a:lnTo>
                  <a:lnTo>
                    <a:pt x="129" y="24"/>
                  </a:lnTo>
                  <a:lnTo>
                    <a:pt x="127" y="28"/>
                  </a:lnTo>
                  <a:lnTo>
                    <a:pt x="126" y="33"/>
                  </a:lnTo>
                  <a:lnTo>
                    <a:pt x="127" y="38"/>
                  </a:lnTo>
                  <a:lnTo>
                    <a:pt x="129" y="43"/>
                  </a:lnTo>
                  <a:lnTo>
                    <a:pt x="131" y="47"/>
                  </a:lnTo>
                  <a:lnTo>
                    <a:pt x="136" y="50"/>
                  </a:lnTo>
                  <a:lnTo>
                    <a:pt x="140" y="52"/>
                  </a:lnTo>
                  <a:lnTo>
                    <a:pt x="145" y="54"/>
                  </a:lnTo>
                  <a:lnTo>
                    <a:pt x="150" y="52"/>
                  </a:lnTo>
                  <a:lnTo>
                    <a:pt x="155" y="50"/>
                  </a:lnTo>
                  <a:lnTo>
                    <a:pt x="159" y="47"/>
                  </a:lnTo>
                  <a:lnTo>
                    <a:pt x="162" y="43"/>
                  </a:lnTo>
                  <a:lnTo>
                    <a:pt x="164" y="38"/>
                  </a:lnTo>
                  <a:lnTo>
                    <a:pt x="164" y="33"/>
                  </a:lnTo>
                  <a:lnTo>
                    <a:pt x="164" y="28"/>
                  </a:lnTo>
                  <a:lnTo>
                    <a:pt x="162" y="24"/>
                  </a:lnTo>
                  <a:lnTo>
                    <a:pt x="159" y="21"/>
                  </a:lnTo>
                  <a:lnTo>
                    <a:pt x="155" y="17"/>
                  </a:lnTo>
                  <a:lnTo>
                    <a:pt x="150" y="16"/>
                  </a:lnTo>
                  <a:lnTo>
                    <a:pt x="145" y="14"/>
                  </a:lnTo>
                  <a:close/>
                  <a:moveTo>
                    <a:pt x="33" y="14"/>
                  </a:moveTo>
                  <a:lnTo>
                    <a:pt x="28" y="16"/>
                  </a:lnTo>
                  <a:lnTo>
                    <a:pt x="24" y="17"/>
                  </a:lnTo>
                  <a:lnTo>
                    <a:pt x="21" y="21"/>
                  </a:lnTo>
                  <a:lnTo>
                    <a:pt x="17" y="24"/>
                  </a:lnTo>
                  <a:lnTo>
                    <a:pt x="16" y="28"/>
                  </a:lnTo>
                  <a:lnTo>
                    <a:pt x="14" y="33"/>
                  </a:lnTo>
                  <a:lnTo>
                    <a:pt x="16" y="38"/>
                  </a:lnTo>
                  <a:lnTo>
                    <a:pt x="17" y="43"/>
                  </a:lnTo>
                  <a:lnTo>
                    <a:pt x="21" y="47"/>
                  </a:lnTo>
                  <a:lnTo>
                    <a:pt x="24" y="50"/>
                  </a:lnTo>
                  <a:lnTo>
                    <a:pt x="28" y="52"/>
                  </a:lnTo>
                  <a:lnTo>
                    <a:pt x="33" y="54"/>
                  </a:lnTo>
                  <a:lnTo>
                    <a:pt x="38" y="52"/>
                  </a:lnTo>
                  <a:lnTo>
                    <a:pt x="44" y="50"/>
                  </a:lnTo>
                  <a:lnTo>
                    <a:pt x="47" y="47"/>
                  </a:lnTo>
                  <a:lnTo>
                    <a:pt x="50" y="43"/>
                  </a:lnTo>
                  <a:lnTo>
                    <a:pt x="52" y="38"/>
                  </a:lnTo>
                  <a:lnTo>
                    <a:pt x="52" y="33"/>
                  </a:lnTo>
                  <a:lnTo>
                    <a:pt x="52" y="28"/>
                  </a:lnTo>
                  <a:lnTo>
                    <a:pt x="50" y="24"/>
                  </a:lnTo>
                  <a:lnTo>
                    <a:pt x="47" y="21"/>
                  </a:lnTo>
                  <a:lnTo>
                    <a:pt x="44" y="17"/>
                  </a:lnTo>
                  <a:lnTo>
                    <a:pt x="38" y="16"/>
                  </a:lnTo>
                  <a:lnTo>
                    <a:pt x="33" y="14"/>
                  </a:lnTo>
                  <a:close/>
                  <a:moveTo>
                    <a:pt x="33" y="0"/>
                  </a:moveTo>
                  <a:lnTo>
                    <a:pt x="47" y="3"/>
                  </a:lnTo>
                  <a:lnTo>
                    <a:pt x="57" y="10"/>
                  </a:lnTo>
                  <a:lnTo>
                    <a:pt x="65" y="21"/>
                  </a:lnTo>
                  <a:lnTo>
                    <a:pt x="68" y="33"/>
                  </a:lnTo>
                  <a:lnTo>
                    <a:pt x="65" y="47"/>
                  </a:lnTo>
                  <a:lnTo>
                    <a:pt x="57" y="57"/>
                  </a:lnTo>
                  <a:lnTo>
                    <a:pt x="47" y="65"/>
                  </a:lnTo>
                  <a:lnTo>
                    <a:pt x="47" y="122"/>
                  </a:lnTo>
                  <a:lnTo>
                    <a:pt x="66" y="112"/>
                  </a:lnTo>
                  <a:lnTo>
                    <a:pt x="85" y="104"/>
                  </a:lnTo>
                  <a:lnTo>
                    <a:pt x="99" y="101"/>
                  </a:lnTo>
                  <a:lnTo>
                    <a:pt x="112" y="96"/>
                  </a:lnTo>
                  <a:lnTo>
                    <a:pt x="121" y="88"/>
                  </a:lnTo>
                  <a:lnTo>
                    <a:pt x="129" y="78"/>
                  </a:lnTo>
                  <a:lnTo>
                    <a:pt x="131" y="64"/>
                  </a:lnTo>
                  <a:lnTo>
                    <a:pt x="121" y="57"/>
                  </a:lnTo>
                  <a:lnTo>
                    <a:pt x="115" y="46"/>
                  </a:lnTo>
                  <a:lnTo>
                    <a:pt x="112" y="33"/>
                  </a:lnTo>
                  <a:lnTo>
                    <a:pt x="115" y="21"/>
                  </a:lnTo>
                  <a:lnTo>
                    <a:pt x="122" y="10"/>
                  </a:lnTo>
                  <a:lnTo>
                    <a:pt x="132" y="3"/>
                  </a:lnTo>
                  <a:lnTo>
                    <a:pt x="145" y="0"/>
                  </a:lnTo>
                  <a:lnTo>
                    <a:pt x="158" y="3"/>
                  </a:lnTo>
                  <a:lnTo>
                    <a:pt x="169" y="10"/>
                  </a:lnTo>
                  <a:lnTo>
                    <a:pt x="177" y="21"/>
                  </a:lnTo>
                  <a:lnTo>
                    <a:pt x="179" y="33"/>
                  </a:lnTo>
                  <a:lnTo>
                    <a:pt x="176" y="47"/>
                  </a:lnTo>
                  <a:lnTo>
                    <a:pt x="169" y="57"/>
                  </a:lnTo>
                  <a:lnTo>
                    <a:pt x="158" y="65"/>
                  </a:lnTo>
                  <a:lnTo>
                    <a:pt x="154" y="83"/>
                  </a:lnTo>
                  <a:lnTo>
                    <a:pt x="148" y="97"/>
                  </a:lnTo>
                  <a:lnTo>
                    <a:pt x="139" y="107"/>
                  </a:lnTo>
                  <a:lnTo>
                    <a:pt x="129" y="116"/>
                  </a:lnTo>
                  <a:lnTo>
                    <a:pt x="117" y="122"/>
                  </a:lnTo>
                  <a:lnTo>
                    <a:pt x="104" y="126"/>
                  </a:lnTo>
                  <a:lnTo>
                    <a:pt x="93" y="130"/>
                  </a:lnTo>
                  <a:lnTo>
                    <a:pt x="79" y="135"/>
                  </a:lnTo>
                  <a:lnTo>
                    <a:pt x="68" y="140"/>
                  </a:lnTo>
                  <a:lnTo>
                    <a:pt x="57" y="146"/>
                  </a:lnTo>
                  <a:lnTo>
                    <a:pt x="51" y="156"/>
                  </a:lnTo>
                  <a:lnTo>
                    <a:pt x="47" y="170"/>
                  </a:lnTo>
                  <a:lnTo>
                    <a:pt x="57" y="178"/>
                  </a:lnTo>
                  <a:lnTo>
                    <a:pt x="65" y="188"/>
                  </a:lnTo>
                  <a:lnTo>
                    <a:pt x="68" y="201"/>
                  </a:lnTo>
                  <a:lnTo>
                    <a:pt x="65" y="214"/>
                  </a:lnTo>
                  <a:lnTo>
                    <a:pt x="57" y="225"/>
                  </a:lnTo>
                  <a:lnTo>
                    <a:pt x="47" y="233"/>
                  </a:lnTo>
                  <a:lnTo>
                    <a:pt x="33" y="235"/>
                  </a:lnTo>
                  <a:lnTo>
                    <a:pt x="21" y="233"/>
                  </a:lnTo>
                  <a:lnTo>
                    <a:pt x="11" y="225"/>
                  </a:lnTo>
                  <a:lnTo>
                    <a:pt x="3" y="214"/>
                  </a:lnTo>
                  <a:lnTo>
                    <a:pt x="0" y="201"/>
                  </a:lnTo>
                  <a:lnTo>
                    <a:pt x="3" y="188"/>
                  </a:lnTo>
                  <a:lnTo>
                    <a:pt x="11" y="178"/>
                  </a:lnTo>
                  <a:lnTo>
                    <a:pt x="21" y="170"/>
                  </a:lnTo>
                  <a:lnTo>
                    <a:pt x="21" y="65"/>
                  </a:lnTo>
                  <a:lnTo>
                    <a:pt x="11" y="57"/>
                  </a:lnTo>
                  <a:lnTo>
                    <a:pt x="3" y="47"/>
                  </a:lnTo>
                  <a:lnTo>
                    <a:pt x="0" y="33"/>
                  </a:lnTo>
                  <a:lnTo>
                    <a:pt x="3" y="21"/>
                  </a:lnTo>
                  <a:lnTo>
                    <a:pt x="11" y="10"/>
                  </a:lnTo>
                  <a:lnTo>
                    <a:pt x="21" y="3"/>
                  </a:lnTo>
                  <a:lnTo>
                    <a:pt x="33" y="0"/>
                  </a:lnTo>
                  <a:close/>
                </a:path>
              </a:pathLst>
            </a:custGeom>
            <a:solidFill>
              <a:srgbClr val="984C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B552"/>
                </a:solidFill>
                <a:effectLst/>
                <a:uLnTx/>
                <a:uFillTx/>
                <a:latin typeface="等线" panose="020F0502020204030204"/>
                <a:ea typeface="等线" panose="02010600030101010101" pitchFamily="2" charset="-122"/>
                <a:cs typeface="+mn-cs"/>
              </a:endParaRPr>
            </a:p>
          </p:txBody>
        </p:sp>
      </p:grpSp>
      <p:grpSp>
        <p:nvGrpSpPr>
          <p:cNvPr id="29" name="组合 28"/>
          <p:cNvGrpSpPr/>
          <p:nvPr/>
        </p:nvGrpSpPr>
        <p:grpSpPr>
          <a:xfrm>
            <a:off x="850750" y="1102424"/>
            <a:ext cx="741600" cy="741600"/>
            <a:chOff x="4971467" y="2665071"/>
            <a:chExt cx="1053296" cy="1053296"/>
          </a:xfrm>
        </p:grpSpPr>
        <p:sp>
          <p:nvSpPr>
            <p:cNvPr id="43" name="矩形 42"/>
            <p:cNvSpPr/>
            <p:nvPr/>
          </p:nvSpPr>
          <p:spPr>
            <a:xfrm>
              <a:off x="4971467" y="2665071"/>
              <a:ext cx="1053296" cy="1053296"/>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7" name="Freeform 32"/>
            <p:cNvSpPr>
              <a:spLocks noChangeAspect="1" noEditPoints="1"/>
            </p:cNvSpPr>
            <p:nvPr/>
          </p:nvSpPr>
          <p:spPr bwMode="auto">
            <a:xfrm>
              <a:off x="5314351" y="2937305"/>
              <a:ext cx="367527" cy="540000"/>
            </a:xfrm>
            <a:custGeom>
              <a:avLst/>
              <a:gdLst>
                <a:gd name="T0" fmla="*/ 136 w 179"/>
                <a:gd name="T1" fmla="*/ 212 h 263"/>
                <a:gd name="T2" fmla="*/ 127 w 179"/>
                <a:gd name="T3" fmla="*/ 224 h 263"/>
                <a:gd name="T4" fmla="*/ 128 w 179"/>
                <a:gd name="T5" fmla="*/ 239 h 263"/>
                <a:gd name="T6" fmla="*/ 141 w 179"/>
                <a:gd name="T7" fmla="*/ 248 h 263"/>
                <a:gd name="T8" fmla="*/ 155 w 179"/>
                <a:gd name="T9" fmla="*/ 245 h 263"/>
                <a:gd name="T10" fmla="*/ 164 w 179"/>
                <a:gd name="T11" fmla="*/ 234 h 263"/>
                <a:gd name="T12" fmla="*/ 162 w 179"/>
                <a:gd name="T13" fmla="*/ 220 h 263"/>
                <a:gd name="T14" fmla="*/ 151 w 179"/>
                <a:gd name="T15" fmla="*/ 211 h 263"/>
                <a:gd name="T16" fmla="*/ 141 w 179"/>
                <a:gd name="T17" fmla="*/ 113 h 263"/>
                <a:gd name="T18" fmla="*/ 128 w 179"/>
                <a:gd name="T19" fmla="*/ 122 h 263"/>
                <a:gd name="T20" fmla="*/ 127 w 179"/>
                <a:gd name="T21" fmla="*/ 136 h 263"/>
                <a:gd name="T22" fmla="*/ 136 w 179"/>
                <a:gd name="T23" fmla="*/ 148 h 263"/>
                <a:gd name="T24" fmla="*/ 151 w 179"/>
                <a:gd name="T25" fmla="*/ 150 h 263"/>
                <a:gd name="T26" fmla="*/ 162 w 179"/>
                <a:gd name="T27" fmla="*/ 141 h 263"/>
                <a:gd name="T28" fmla="*/ 164 w 179"/>
                <a:gd name="T29" fmla="*/ 126 h 263"/>
                <a:gd name="T30" fmla="*/ 155 w 179"/>
                <a:gd name="T31" fmla="*/ 115 h 263"/>
                <a:gd name="T32" fmla="*/ 34 w 179"/>
                <a:gd name="T33" fmla="*/ 14 h 263"/>
                <a:gd name="T34" fmla="*/ 20 w 179"/>
                <a:gd name="T35" fmla="*/ 21 h 263"/>
                <a:gd name="T36" fmla="*/ 14 w 179"/>
                <a:gd name="T37" fmla="*/ 33 h 263"/>
                <a:gd name="T38" fmla="*/ 20 w 179"/>
                <a:gd name="T39" fmla="*/ 47 h 263"/>
                <a:gd name="T40" fmla="*/ 34 w 179"/>
                <a:gd name="T41" fmla="*/ 54 h 263"/>
                <a:gd name="T42" fmla="*/ 47 w 179"/>
                <a:gd name="T43" fmla="*/ 47 h 263"/>
                <a:gd name="T44" fmla="*/ 53 w 179"/>
                <a:gd name="T45" fmla="*/ 33 h 263"/>
                <a:gd name="T46" fmla="*/ 47 w 179"/>
                <a:gd name="T47" fmla="*/ 21 h 263"/>
                <a:gd name="T48" fmla="*/ 34 w 179"/>
                <a:gd name="T49" fmla="*/ 14 h 263"/>
                <a:gd name="T50" fmla="*/ 57 w 179"/>
                <a:gd name="T51" fmla="*/ 10 h 263"/>
                <a:gd name="T52" fmla="*/ 65 w 179"/>
                <a:gd name="T53" fmla="*/ 47 h 263"/>
                <a:gd name="T54" fmla="*/ 47 w 179"/>
                <a:gd name="T55" fmla="*/ 97 h 263"/>
                <a:gd name="T56" fmla="*/ 52 w 179"/>
                <a:gd name="T57" fmla="*/ 112 h 263"/>
                <a:gd name="T58" fmla="*/ 114 w 179"/>
                <a:gd name="T59" fmla="*/ 118 h 263"/>
                <a:gd name="T60" fmla="*/ 146 w 179"/>
                <a:gd name="T61" fmla="*/ 98 h 263"/>
                <a:gd name="T62" fmla="*/ 176 w 179"/>
                <a:gd name="T63" fmla="*/ 118 h 263"/>
                <a:gd name="T64" fmla="*/ 169 w 179"/>
                <a:gd name="T65" fmla="*/ 155 h 263"/>
                <a:gd name="T66" fmla="*/ 132 w 179"/>
                <a:gd name="T67" fmla="*/ 163 h 263"/>
                <a:gd name="T68" fmla="*/ 68 w 179"/>
                <a:gd name="T69" fmla="*/ 145 h 263"/>
                <a:gd name="T70" fmla="*/ 47 w 179"/>
                <a:gd name="T71" fmla="*/ 195 h 263"/>
                <a:gd name="T72" fmla="*/ 52 w 179"/>
                <a:gd name="T73" fmla="*/ 210 h 263"/>
                <a:gd name="T74" fmla="*/ 114 w 179"/>
                <a:gd name="T75" fmla="*/ 216 h 263"/>
                <a:gd name="T76" fmla="*/ 146 w 179"/>
                <a:gd name="T77" fmla="*/ 196 h 263"/>
                <a:gd name="T78" fmla="*/ 176 w 179"/>
                <a:gd name="T79" fmla="*/ 216 h 263"/>
                <a:gd name="T80" fmla="*/ 169 w 179"/>
                <a:gd name="T81" fmla="*/ 253 h 263"/>
                <a:gd name="T82" fmla="*/ 132 w 179"/>
                <a:gd name="T83" fmla="*/ 261 h 263"/>
                <a:gd name="T84" fmla="*/ 68 w 179"/>
                <a:gd name="T85" fmla="*/ 243 h 263"/>
                <a:gd name="T86" fmla="*/ 32 w 179"/>
                <a:gd name="T87" fmla="*/ 225 h 263"/>
                <a:gd name="T88" fmla="*/ 20 w 179"/>
                <a:gd name="T89" fmla="*/ 195 h 263"/>
                <a:gd name="T90" fmla="*/ 2 w 179"/>
                <a:gd name="T91" fmla="*/ 47 h 263"/>
                <a:gd name="T92" fmla="*/ 10 w 179"/>
                <a:gd name="T93" fmla="*/ 1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9" h="263">
                  <a:moveTo>
                    <a:pt x="146" y="210"/>
                  </a:moveTo>
                  <a:lnTo>
                    <a:pt x="141" y="211"/>
                  </a:lnTo>
                  <a:lnTo>
                    <a:pt x="136" y="212"/>
                  </a:lnTo>
                  <a:lnTo>
                    <a:pt x="132" y="215"/>
                  </a:lnTo>
                  <a:lnTo>
                    <a:pt x="128" y="220"/>
                  </a:lnTo>
                  <a:lnTo>
                    <a:pt x="127" y="224"/>
                  </a:lnTo>
                  <a:lnTo>
                    <a:pt x="126" y="229"/>
                  </a:lnTo>
                  <a:lnTo>
                    <a:pt x="127" y="234"/>
                  </a:lnTo>
                  <a:lnTo>
                    <a:pt x="128" y="239"/>
                  </a:lnTo>
                  <a:lnTo>
                    <a:pt x="132" y="243"/>
                  </a:lnTo>
                  <a:lnTo>
                    <a:pt x="136" y="245"/>
                  </a:lnTo>
                  <a:lnTo>
                    <a:pt x="141" y="248"/>
                  </a:lnTo>
                  <a:lnTo>
                    <a:pt x="146" y="248"/>
                  </a:lnTo>
                  <a:lnTo>
                    <a:pt x="151" y="248"/>
                  </a:lnTo>
                  <a:lnTo>
                    <a:pt x="155" y="245"/>
                  </a:lnTo>
                  <a:lnTo>
                    <a:pt x="159" y="243"/>
                  </a:lnTo>
                  <a:lnTo>
                    <a:pt x="162" y="239"/>
                  </a:lnTo>
                  <a:lnTo>
                    <a:pt x="164" y="234"/>
                  </a:lnTo>
                  <a:lnTo>
                    <a:pt x="165" y="229"/>
                  </a:lnTo>
                  <a:lnTo>
                    <a:pt x="164" y="224"/>
                  </a:lnTo>
                  <a:lnTo>
                    <a:pt x="162" y="220"/>
                  </a:lnTo>
                  <a:lnTo>
                    <a:pt x="159" y="215"/>
                  </a:lnTo>
                  <a:lnTo>
                    <a:pt x="155" y="212"/>
                  </a:lnTo>
                  <a:lnTo>
                    <a:pt x="151" y="211"/>
                  </a:lnTo>
                  <a:lnTo>
                    <a:pt x="146" y="210"/>
                  </a:lnTo>
                  <a:close/>
                  <a:moveTo>
                    <a:pt x="146" y="112"/>
                  </a:moveTo>
                  <a:lnTo>
                    <a:pt x="141" y="113"/>
                  </a:lnTo>
                  <a:lnTo>
                    <a:pt x="136" y="115"/>
                  </a:lnTo>
                  <a:lnTo>
                    <a:pt x="132" y="118"/>
                  </a:lnTo>
                  <a:lnTo>
                    <a:pt x="128" y="122"/>
                  </a:lnTo>
                  <a:lnTo>
                    <a:pt x="127" y="126"/>
                  </a:lnTo>
                  <a:lnTo>
                    <a:pt x="126" y="131"/>
                  </a:lnTo>
                  <a:lnTo>
                    <a:pt x="127" y="136"/>
                  </a:lnTo>
                  <a:lnTo>
                    <a:pt x="128" y="141"/>
                  </a:lnTo>
                  <a:lnTo>
                    <a:pt x="132" y="145"/>
                  </a:lnTo>
                  <a:lnTo>
                    <a:pt x="136" y="148"/>
                  </a:lnTo>
                  <a:lnTo>
                    <a:pt x="141" y="150"/>
                  </a:lnTo>
                  <a:lnTo>
                    <a:pt x="146" y="150"/>
                  </a:lnTo>
                  <a:lnTo>
                    <a:pt x="151" y="150"/>
                  </a:lnTo>
                  <a:lnTo>
                    <a:pt x="155" y="148"/>
                  </a:lnTo>
                  <a:lnTo>
                    <a:pt x="159" y="145"/>
                  </a:lnTo>
                  <a:lnTo>
                    <a:pt x="162" y="141"/>
                  </a:lnTo>
                  <a:lnTo>
                    <a:pt x="164" y="136"/>
                  </a:lnTo>
                  <a:lnTo>
                    <a:pt x="165" y="131"/>
                  </a:lnTo>
                  <a:lnTo>
                    <a:pt x="164" y="126"/>
                  </a:lnTo>
                  <a:lnTo>
                    <a:pt x="162" y="122"/>
                  </a:lnTo>
                  <a:lnTo>
                    <a:pt x="159" y="118"/>
                  </a:lnTo>
                  <a:lnTo>
                    <a:pt x="155" y="115"/>
                  </a:lnTo>
                  <a:lnTo>
                    <a:pt x="151" y="113"/>
                  </a:lnTo>
                  <a:lnTo>
                    <a:pt x="146" y="112"/>
                  </a:lnTo>
                  <a:close/>
                  <a:moveTo>
                    <a:pt x="34" y="14"/>
                  </a:moveTo>
                  <a:lnTo>
                    <a:pt x="29" y="16"/>
                  </a:lnTo>
                  <a:lnTo>
                    <a:pt x="24" y="17"/>
                  </a:lnTo>
                  <a:lnTo>
                    <a:pt x="20" y="21"/>
                  </a:lnTo>
                  <a:lnTo>
                    <a:pt x="18" y="24"/>
                  </a:lnTo>
                  <a:lnTo>
                    <a:pt x="15" y="28"/>
                  </a:lnTo>
                  <a:lnTo>
                    <a:pt x="14" y="33"/>
                  </a:lnTo>
                  <a:lnTo>
                    <a:pt x="15" y="38"/>
                  </a:lnTo>
                  <a:lnTo>
                    <a:pt x="18" y="43"/>
                  </a:lnTo>
                  <a:lnTo>
                    <a:pt x="20" y="47"/>
                  </a:lnTo>
                  <a:lnTo>
                    <a:pt x="24" y="50"/>
                  </a:lnTo>
                  <a:lnTo>
                    <a:pt x="29" y="52"/>
                  </a:lnTo>
                  <a:lnTo>
                    <a:pt x="34" y="54"/>
                  </a:lnTo>
                  <a:lnTo>
                    <a:pt x="39" y="52"/>
                  </a:lnTo>
                  <a:lnTo>
                    <a:pt x="43" y="50"/>
                  </a:lnTo>
                  <a:lnTo>
                    <a:pt x="47" y="47"/>
                  </a:lnTo>
                  <a:lnTo>
                    <a:pt x="51" y="43"/>
                  </a:lnTo>
                  <a:lnTo>
                    <a:pt x="52" y="38"/>
                  </a:lnTo>
                  <a:lnTo>
                    <a:pt x="53" y="33"/>
                  </a:lnTo>
                  <a:lnTo>
                    <a:pt x="52" y="28"/>
                  </a:lnTo>
                  <a:lnTo>
                    <a:pt x="51" y="24"/>
                  </a:lnTo>
                  <a:lnTo>
                    <a:pt x="47" y="21"/>
                  </a:lnTo>
                  <a:lnTo>
                    <a:pt x="43" y="17"/>
                  </a:lnTo>
                  <a:lnTo>
                    <a:pt x="39" y="16"/>
                  </a:lnTo>
                  <a:lnTo>
                    <a:pt x="34" y="14"/>
                  </a:lnTo>
                  <a:close/>
                  <a:moveTo>
                    <a:pt x="34" y="0"/>
                  </a:moveTo>
                  <a:lnTo>
                    <a:pt x="47" y="3"/>
                  </a:lnTo>
                  <a:lnTo>
                    <a:pt x="57" y="10"/>
                  </a:lnTo>
                  <a:lnTo>
                    <a:pt x="65" y="21"/>
                  </a:lnTo>
                  <a:lnTo>
                    <a:pt x="67" y="33"/>
                  </a:lnTo>
                  <a:lnTo>
                    <a:pt x="65" y="47"/>
                  </a:lnTo>
                  <a:lnTo>
                    <a:pt x="57" y="57"/>
                  </a:lnTo>
                  <a:lnTo>
                    <a:pt x="47" y="65"/>
                  </a:lnTo>
                  <a:lnTo>
                    <a:pt x="47" y="97"/>
                  </a:lnTo>
                  <a:lnTo>
                    <a:pt x="47" y="101"/>
                  </a:lnTo>
                  <a:lnTo>
                    <a:pt x="49" y="106"/>
                  </a:lnTo>
                  <a:lnTo>
                    <a:pt x="52" y="112"/>
                  </a:lnTo>
                  <a:lnTo>
                    <a:pt x="58" y="116"/>
                  </a:lnTo>
                  <a:lnTo>
                    <a:pt x="68" y="118"/>
                  </a:lnTo>
                  <a:lnTo>
                    <a:pt x="114" y="118"/>
                  </a:lnTo>
                  <a:lnTo>
                    <a:pt x="122" y="108"/>
                  </a:lnTo>
                  <a:lnTo>
                    <a:pt x="132" y="101"/>
                  </a:lnTo>
                  <a:lnTo>
                    <a:pt x="146" y="98"/>
                  </a:lnTo>
                  <a:lnTo>
                    <a:pt x="159" y="101"/>
                  </a:lnTo>
                  <a:lnTo>
                    <a:pt x="169" y="108"/>
                  </a:lnTo>
                  <a:lnTo>
                    <a:pt x="176" y="118"/>
                  </a:lnTo>
                  <a:lnTo>
                    <a:pt x="179" y="131"/>
                  </a:lnTo>
                  <a:lnTo>
                    <a:pt x="176" y="145"/>
                  </a:lnTo>
                  <a:lnTo>
                    <a:pt x="169" y="155"/>
                  </a:lnTo>
                  <a:lnTo>
                    <a:pt x="159" y="163"/>
                  </a:lnTo>
                  <a:lnTo>
                    <a:pt x="146" y="165"/>
                  </a:lnTo>
                  <a:lnTo>
                    <a:pt x="132" y="163"/>
                  </a:lnTo>
                  <a:lnTo>
                    <a:pt x="122" y="155"/>
                  </a:lnTo>
                  <a:lnTo>
                    <a:pt x="114" y="145"/>
                  </a:lnTo>
                  <a:lnTo>
                    <a:pt x="68" y="145"/>
                  </a:lnTo>
                  <a:lnTo>
                    <a:pt x="57" y="144"/>
                  </a:lnTo>
                  <a:lnTo>
                    <a:pt x="47" y="140"/>
                  </a:lnTo>
                  <a:lnTo>
                    <a:pt x="47" y="195"/>
                  </a:lnTo>
                  <a:lnTo>
                    <a:pt x="47" y="198"/>
                  </a:lnTo>
                  <a:lnTo>
                    <a:pt x="49" y="203"/>
                  </a:lnTo>
                  <a:lnTo>
                    <a:pt x="52" y="210"/>
                  </a:lnTo>
                  <a:lnTo>
                    <a:pt x="58" y="214"/>
                  </a:lnTo>
                  <a:lnTo>
                    <a:pt x="68" y="216"/>
                  </a:lnTo>
                  <a:lnTo>
                    <a:pt x="114" y="216"/>
                  </a:lnTo>
                  <a:lnTo>
                    <a:pt x="122" y="205"/>
                  </a:lnTo>
                  <a:lnTo>
                    <a:pt x="132" y="198"/>
                  </a:lnTo>
                  <a:lnTo>
                    <a:pt x="146" y="196"/>
                  </a:lnTo>
                  <a:lnTo>
                    <a:pt x="159" y="198"/>
                  </a:lnTo>
                  <a:lnTo>
                    <a:pt x="169" y="206"/>
                  </a:lnTo>
                  <a:lnTo>
                    <a:pt x="176" y="216"/>
                  </a:lnTo>
                  <a:lnTo>
                    <a:pt x="179" y="229"/>
                  </a:lnTo>
                  <a:lnTo>
                    <a:pt x="176" y="242"/>
                  </a:lnTo>
                  <a:lnTo>
                    <a:pt x="169" y="253"/>
                  </a:lnTo>
                  <a:lnTo>
                    <a:pt x="159" y="259"/>
                  </a:lnTo>
                  <a:lnTo>
                    <a:pt x="146" y="263"/>
                  </a:lnTo>
                  <a:lnTo>
                    <a:pt x="132" y="261"/>
                  </a:lnTo>
                  <a:lnTo>
                    <a:pt x="122" y="253"/>
                  </a:lnTo>
                  <a:lnTo>
                    <a:pt x="114" y="243"/>
                  </a:lnTo>
                  <a:lnTo>
                    <a:pt x="68" y="243"/>
                  </a:lnTo>
                  <a:lnTo>
                    <a:pt x="53" y="240"/>
                  </a:lnTo>
                  <a:lnTo>
                    <a:pt x="40" y="234"/>
                  </a:lnTo>
                  <a:lnTo>
                    <a:pt x="32" y="225"/>
                  </a:lnTo>
                  <a:lnTo>
                    <a:pt x="25" y="215"/>
                  </a:lnTo>
                  <a:lnTo>
                    <a:pt x="21" y="205"/>
                  </a:lnTo>
                  <a:lnTo>
                    <a:pt x="20" y="195"/>
                  </a:lnTo>
                  <a:lnTo>
                    <a:pt x="20" y="65"/>
                  </a:lnTo>
                  <a:lnTo>
                    <a:pt x="10" y="57"/>
                  </a:lnTo>
                  <a:lnTo>
                    <a:pt x="2" y="47"/>
                  </a:lnTo>
                  <a:lnTo>
                    <a:pt x="0" y="33"/>
                  </a:lnTo>
                  <a:lnTo>
                    <a:pt x="2" y="21"/>
                  </a:lnTo>
                  <a:lnTo>
                    <a:pt x="10" y="10"/>
                  </a:lnTo>
                  <a:lnTo>
                    <a:pt x="20" y="3"/>
                  </a:lnTo>
                  <a:lnTo>
                    <a:pt x="34" y="0"/>
                  </a:lnTo>
                  <a:close/>
                </a:path>
              </a:pathLst>
            </a:custGeom>
            <a:solidFill>
              <a:srgbClr val="E5B3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48" name="组合 47"/>
          <p:cNvGrpSpPr/>
          <p:nvPr/>
        </p:nvGrpSpPr>
        <p:grpSpPr>
          <a:xfrm>
            <a:off x="838906" y="3439786"/>
            <a:ext cx="741600" cy="741600"/>
            <a:chOff x="4971467" y="3776242"/>
            <a:chExt cx="1053296" cy="1053296"/>
          </a:xfrm>
        </p:grpSpPr>
        <p:sp>
          <p:nvSpPr>
            <p:cNvPr id="49" name="矩形 48"/>
            <p:cNvSpPr/>
            <p:nvPr/>
          </p:nvSpPr>
          <p:spPr>
            <a:xfrm>
              <a:off x="4971467" y="3776242"/>
              <a:ext cx="1053296" cy="1053296"/>
            </a:xfrm>
            <a:prstGeom prst="rect">
              <a:avLst/>
            </a:prstGeom>
            <a:solidFill>
              <a:srgbClr val="E7B552"/>
            </a:solidFill>
            <a:ln w="19050">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0" name="Freeform 33"/>
            <p:cNvSpPr>
              <a:spLocks noChangeAspect="1" noEditPoints="1"/>
            </p:cNvSpPr>
            <p:nvPr/>
          </p:nvSpPr>
          <p:spPr bwMode="auto">
            <a:xfrm>
              <a:off x="5421135" y="4082459"/>
              <a:ext cx="153957" cy="540000"/>
            </a:xfrm>
            <a:custGeom>
              <a:avLst/>
              <a:gdLst>
                <a:gd name="T0" fmla="*/ 28 w 67"/>
                <a:gd name="T1" fmla="*/ 183 h 235"/>
                <a:gd name="T2" fmla="*/ 20 w 67"/>
                <a:gd name="T3" fmla="*/ 187 h 235"/>
                <a:gd name="T4" fmla="*/ 15 w 67"/>
                <a:gd name="T5" fmla="*/ 196 h 235"/>
                <a:gd name="T6" fmla="*/ 15 w 67"/>
                <a:gd name="T7" fmla="*/ 206 h 235"/>
                <a:gd name="T8" fmla="*/ 20 w 67"/>
                <a:gd name="T9" fmla="*/ 215 h 235"/>
                <a:gd name="T10" fmla="*/ 28 w 67"/>
                <a:gd name="T11" fmla="*/ 220 h 235"/>
                <a:gd name="T12" fmla="*/ 38 w 67"/>
                <a:gd name="T13" fmla="*/ 220 h 235"/>
                <a:gd name="T14" fmla="*/ 47 w 67"/>
                <a:gd name="T15" fmla="*/ 215 h 235"/>
                <a:gd name="T16" fmla="*/ 52 w 67"/>
                <a:gd name="T17" fmla="*/ 206 h 235"/>
                <a:gd name="T18" fmla="*/ 52 w 67"/>
                <a:gd name="T19" fmla="*/ 196 h 235"/>
                <a:gd name="T20" fmla="*/ 47 w 67"/>
                <a:gd name="T21" fmla="*/ 187 h 235"/>
                <a:gd name="T22" fmla="*/ 38 w 67"/>
                <a:gd name="T23" fmla="*/ 183 h 235"/>
                <a:gd name="T24" fmla="*/ 33 w 67"/>
                <a:gd name="T25" fmla="*/ 14 h 235"/>
                <a:gd name="T26" fmla="*/ 24 w 67"/>
                <a:gd name="T27" fmla="*/ 17 h 235"/>
                <a:gd name="T28" fmla="*/ 17 w 67"/>
                <a:gd name="T29" fmla="*/ 24 h 235"/>
                <a:gd name="T30" fmla="*/ 14 w 67"/>
                <a:gd name="T31" fmla="*/ 33 h 235"/>
                <a:gd name="T32" fmla="*/ 17 w 67"/>
                <a:gd name="T33" fmla="*/ 43 h 235"/>
                <a:gd name="T34" fmla="*/ 24 w 67"/>
                <a:gd name="T35" fmla="*/ 50 h 235"/>
                <a:gd name="T36" fmla="*/ 33 w 67"/>
                <a:gd name="T37" fmla="*/ 54 h 235"/>
                <a:gd name="T38" fmla="*/ 43 w 67"/>
                <a:gd name="T39" fmla="*/ 50 h 235"/>
                <a:gd name="T40" fmla="*/ 51 w 67"/>
                <a:gd name="T41" fmla="*/ 43 h 235"/>
                <a:gd name="T42" fmla="*/ 53 w 67"/>
                <a:gd name="T43" fmla="*/ 33 h 235"/>
                <a:gd name="T44" fmla="*/ 51 w 67"/>
                <a:gd name="T45" fmla="*/ 24 h 235"/>
                <a:gd name="T46" fmla="*/ 43 w 67"/>
                <a:gd name="T47" fmla="*/ 17 h 235"/>
                <a:gd name="T48" fmla="*/ 33 w 67"/>
                <a:gd name="T49" fmla="*/ 14 h 235"/>
                <a:gd name="T50" fmla="*/ 47 w 67"/>
                <a:gd name="T51" fmla="*/ 3 h 235"/>
                <a:gd name="T52" fmla="*/ 65 w 67"/>
                <a:gd name="T53" fmla="*/ 21 h 235"/>
                <a:gd name="T54" fmla="*/ 65 w 67"/>
                <a:gd name="T55" fmla="*/ 47 h 235"/>
                <a:gd name="T56" fmla="*/ 47 w 67"/>
                <a:gd name="T57" fmla="*/ 65 h 235"/>
                <a:gd name="T58" fmla="*/ 57 w 67"/>
                <a:gd name="T59" fmla="*/ 178 h 235"/>
                <a:gd name="T60" fmla="*/ 67 w 67"/>
                <a:gd name="T61" fmla="*/ 201 h 235"/>
                <a:gd name="T62" fmla="*/ 57 w 67"/>
                <a:gd name="T63" fmla="*/ 225 h 235"/>
                <a:gd name="T64" fmla="*/ 33 w 67"/>
                <a:gd name="T65" fmla="*/ 235 h 235"/>
                <a:gd name="T66" fmla="*/ 10 w 67"/>
                <a:gd name="T67" fmla="*/ 225 h 235"/>
                <a:gd name="T68" fmla="*/ 0 w 67"/>
                <a:gd name="T69" fmla="*/ 201 h 235"/>
                <a:gd name="T70" fmla="*/ 10 w 67"/>
                <a:gd name="T71" fmla="*/ 178 h 235"/>
                <a:gd name="T72" fmla="*/ 20 w 67"/>
                <a:gd name="T73" fmla="*/ 65 h 235"/>
                <a:gd name="T74" fmla="*/ 3 w 67"/>
                <a:gd name="T75" fmla="*/ 47 h 235"/>
                <a:gd name="T76" fmla="*/ 3 w 67"/>
                <a:gd name="T77" fmla="*/ 21 h 235"/>
                <a:gd name="T78" fmla="*/ 20 w 67"/>
                <a:gd name="T79" fmla="*/ 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7" h="235">
                  <a:moveTo>
                    <a:pt x="33" y="182"/>
                  </a:moveTo>
                  <a:lnTo>
                    <a:pt x="28" y="183"/>
                  </a:lnTo>
                  <a:lnTo>
                    <a:pt x="24" y="184"/>
                  </a:lnTo>
                  <a:lnTo>
                    <a:pt x="20" y="187"/>
                  </a:lnTo>
                  <a:lnTo>
                    <a:pt x="17" y="192"/>
                  </a:lnTo>
                  <a:lnTo>
                    <a:pt x="15" y="196"/>
                  </a:lnTo>
                  <a:lnTo>
                    <a:pt x="14" y="201"/>
                  </a:lnTo>
                  <a:lnTo>
                    <a:pt x="15" y="206"/>
                  </a:lnTo>
                  <a:lnTo>
                    <a:pt x="17" y="211"/>
                  </a:lnTo>
                  <a:lnTo>
                    <a:pt x="20" y="215"/>
                  </a:lnTo>
                  <a:lnTo>
                    <a:pt x="24" y="217"/>
                  </a:lnTo>
                  <a:lnTo>
                    <a:pt x="28" y="220"/>
                  </a:lnTo>
                  <a:lnTo>
                    <a:pt x="33" y="220"/>
                  </a:lnTo>
                  <a:lnTo>
                    <a:pt x="38" y="220"/>
                  </a:lnTo>
                  <a:lnTo>
                    <a:pt x="43" y="217"/>
                  </a:lnTo>
                  <a:lnTo>
                    <a:pt x="47" y="215"/>
                  </a:lnTo>
                  <a:lnTo>
                    <a:pt x="51" y="211"/>
                  </a:lnTo>
                  <a:lnTo>
                    <a:pt x="52" y="206"/>
                  </a:lnTo>
                  <a:lnTo>
                    <a:pt x="53" y="201"/>
                  </a:lnTo>
                  <a:lnTo>
                    <a:pt x="52" y="196"/>
                  </a:lnTo>
                  <a:lnTo>
                    <a:pt x="51" y="192"/>
                  </a:lnTo>
                  <a:lnTo>
                    <a:pt x="47" y="187"/>
                  </a:lnTo>
                  <a:lnTo>
                    <a:pt x="43" y="184"/>
                  </a:lnTo>
                  <a:lnTo>
                    <a:pt x="38" y="183"/>
                  </a:lnTo>
                  <a:lnTo>
                    <a:pt x="33" y="182"/>
                  </a:lnTo>
                  <a:close/>
                  <a:moveTo>
                    <a:pt x="33" y="14"/>
                  </a:moveTo>
                  <a:lnTo>
                    <a:pt x="28" y="16"/>
                  </a:lnTo>
                  <a:lnTo>
                    <a:pt x="24" y="17"/>
                  </a:lnTo>
                  <a:lnTo>
                    <a:pt x="20" y="21"/>
                  </a:lnTo>
                  <a:lnTo>
                    <a:pt x="17" y="24"/>
                  </a:lnTo>
                  <a:lnTo>
                    <a:pt x="15" y="28"/>
                  </a:lnTo>
                  <a:lnTo>
                    <a:pt x="14" y="33"/>
                  </a:lnTo>
                  <a:lnTo>
                    <a:pt x="15" y="38"/>
                  </a:lnTo>
                  <a:lnTo>
                    <a:pt x="17" y="43"/>
                  </a:lnTo>
                  <a:lnTo>
                    <a:pt x="20" y="47"/>
                  </a:lnTo>
                  <a:lnTo>
                    <a:pt x="24" y="50"/>
                  </a:lnTo>
                  <a:lnTo>
                    <a:pt x="28" y="52"/>
                  </a:lnTo>
                  <a:lnTo>
                    <a:pt x="33" y="54"/>
                  </a:lnTo>
                  <a:lnTo>
                    <a:pt x="38" y="52"/>
                  </a:lnTo>
                  <a:lnTo>
                    <a:pt x="43" y="50"/>
                  </a:lnTo>
                  <a:lnTo>
                    <a:pt x="47" y="47"/>
                  </a:lnTo>
                  <a:lnTo>
                    <a:pt x="51" y="43"/>
                  </a:lnTo>
                  <a:lnTo>
                    <a:pt x="52" y="38"/>
                  </a:lnTo>
                  <a:lnTo>
                    <a:pt x="53" y="33"/>
                  </a:lnTo>
                  <a:lnTo>
                    <a:pt x="52" y="28"/>
                  </a:lnTo>
                  <a:lnTo>
                    <a:pt x="51" y="24"/>
                  </a:lnTo>
                  <a:lnTo>
                    <a:pt x="47" y="21"/>
                  </a:lnTo>
                  <a:lnTo>
                    <a:pt x="43" y="17"/>
                  </a:lnTo>
                  <a:lnTo>
                    <a:pt x="38" y="16"/>
                  </a:lnTo>
                  <a:lnTo>
                    <a:pt x="33" y="14"/>
                  </a:lnTo>
                  <a:close/>
                  <a:moveTo>
                    <a:pt x="33" y="0"/>
                  </a:moveTo>
                  <a:lnTo>
                    <a:pt x="47" y="3"/>
                  </a:lnTo>
                  <a:lnTo>
                    <a:pt x="57" y="10"/>
                  </a:lnTo>
                  <a:lnTo>
                    <a:pt x="65" y="21"/>
                  </a:lnTo>
                  <a:lnTo>
                    <a:pt x="67" y="33"/>
                  </a:lnTo>
                  <a:lnTo>
                    <a:pt x="65" y="47"/>
                  </a:lnTo>
                  <a:lnTo>
                    <a:pt x="57" y="57"/>
                  </a:lnTo>
                  <a:lnTo>
                    <a:pt x="47" y="65"/>
                  </a:lnTo>
                  <a:lnTo>
                    <a:pt x="47" y="170"/>
                  </a:lnTo>
                  <a:lnTo>
                    <a:pt x="57" y="178"/>
                  </a:lnTo>
                  <a:lnTo>
                    <a:pt x="65" y="188"/>
                  </a:lnTo>
                  <a:lnTo>
                    <a:pt x="67" y="201"/>
                  </a:lnTo>
                  <a:lnTo>
                    <a:pt x="65" y="214"/>
                  </a:lnTo>
                  <a:lnTo>
                    <a:pt x="57" y="225"/>
                  </a:lnTo>
                  <a:lnTo>
                    <a:pt x="47" y="233"/>
                  </a:lnTo>
                  <a:lnTo>
                    <a:pt x="33" y="235"/>
                  </a:lnTo>
                  <a:lnTo>
                    <a:pt x="20" y="233"/>
                  </a:lnTo>
                  <a:lnTo>
                    <a:pt x="10" y="225"/>
                  </a:lnTo>
                  <a:lnTo>
                    <a:pt x="3" y="214"/>
                  </a:lnTo>
                  <a:lnTo>
                    <a:pt x="0" y="201"/>
                  </a:lnTo>
                  <a:lnTo>
                    <a:pt x="3" y="188"/>
                  </a:lnTo>
                  <a:lnTo>
                    <a:pt x="10" y="178"/>
                  </a:lnTo>
                  <a:lnTo>
                    <a:pt x="20" y="170"/>
                  </a:lnTo>
                  <a:lnTo>
                    <a:pt x="20" y="65"/>
                  </a:lnTo>
                  <a:lnTo>
                    <a:pt x="10" y="57"/>
                  </a:lnTo>
                  <a:lnTo>
                    <a:pt x="3" y="47"/>
                  </a:lnTo>
                  <a:lnTo>
                    <a:pt x="0" y="33"/>
                  </a:lnTo>
                  <a:lnTo>
                    <a:pt x="3" y="21"/>
                  </a:lnTo>
                  <a:lnTo>
                    <a:pt x="10" y="10"/>
                  </a:lnTo>
                  <a:lnTo>
                    <a:pt x="20" y="3"/>
                  </a:lnTo>
                  <a:lnTo>
                    <a:pt x="33" y="0"/>
                  </a:lnTo>
                  <a:close/>
                </a:path>
              </a:pathLst>
            </a:custGeom>
            <a:solidFill>
              <a:srgbClr val="984C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aphicFrame>
        <p:nvGraphicFramePr>
          <p:cNvPr id="2" name="表格 1">
            <a:extLst>
              <a:ext uri="{FF2B5EF4-FFF2-40B4-BE49-F238E27FC236}">
                <a16:creationId xmlns:a16="http://schemas.microsoft.com/office/drawing/2014/main" id="{7521B179-84F4-4A6D-93B7-F29C024575E7}"/>
              </a:ext>
            </a:extLst>
          </p:cNvPr>
          <p:cNvGraphicFramePr>
            <a:graphicFrameLocks noGrp="1"/>
          </p:cNvGraphicFramePr>
          <p:nvPr>
            <p:extLst/>
          </p:nvPr>
        </p:nvGraphicFramePr>
        <p:xfrm>
          <a:off x="2246897" y="956627"/>
          <a:ext cx="9199503" cy="5707918"/>
        </p:xfrm>
        <a:graphic>
          <a:graphicData uri="http://schemas.openxmlformats.org/drawingml/2006/table">
            <a:tbl>
              <a:tblPr firstRow="1" firstCol="1" bandRow="1">
                <a:tableStyleId>{5C22544A-7EE6-4342-B048-85BDC9FD1C3A}</a:tableStyleId>
              </a:tblPr>
              <a:tblGrid>
                <a:gridCol w="2341552">
                  <a:extLst>
                    <a:ext uri="{9D8B030D-6E8A-4147-A177-3AD203B41FA5}">
                      <a16:colId xmlns:a16="http://schemas.microsoft.com/office/drawing/2014/main" val="643166780"/>
                    </a:ext>
                  </a:extLst>
                </a:gridCol>
                <a:gridCol w="1389917">
                  <a:extLst>
                    <a:ext uri="{9D8B030D-6E8A-4147-A177-3AD203B41FA5}">
                      <a16:colId xmlns:a16="http://schemas.microsoft.com/office/drawing/2014/main" val="1563409204"/>
                    </a:ext>
                  </a:extLst>
                </a:gridCol>
                <a:gridCol w="2920038">
                  <a:extLst>
                    <a:ext uri="{9D8B030D-6E8A-4147-A177-3AD203B41FA5}">
                      <a16:colId xmlns:a16="http://schemas.microsoft.com/office/drawing/2014/main" val="3317784107"/>
                    </a:ext>
                  </a:extLst>
                </a:gridCol>
                <a:gridCol w="1219903">
                  <a:extLst>
                    <a:ext uri="{9D8B030D-6E8A-4147-A177-3AD203B41FA5}">
                      <a16:colId xmlns:a16="http://schemas.microsoft.com/office/drawing/2014/main" val="2408608156"/>
                    </a:ext>
                  </a:extLst>
                </a:gridCol>
                <a:gridCol w="1328093">
                  <a:extLst>
                    <a:ext uri="{9D8B030D-6E8A-4147-A177-3AD203B41FA5}">
                      <a16:colId xmlns:a16="http://schemas.microsoft.com/office/drawing/2014/main" val="91037103"/>
                    </a:ext>
                  </a:extLst>
                </a:gridCol>
              </a:tblGrid>
              <a:tr h="581899">
                <a:tc>
                  <a:txBody>
                    <a:bodyPr/>
                    <a:lstStyle/>
                    <a:p>
                      <a:pPr algn="ctr">
                        <a:spcAft>
                          <a:spcPts val="0"/>
                        </a:spcAft>
                      </a:pPr>
                      <a:r>
                        <a:rPr lang="en-US" sz="1800" kern="100" dirty="0">
                          <a:solidFill>
                            <a:srgbClr val="A95852"/>
                          </a:solidFill>
                          <a:effectLst/>
                        </a:rPr>
                        <a:t>Test Description</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800" kern="100" dirty="0">
                          <a:solidFill>
                            <a:srgbClr val="A95852"/>
                          </a:solidFill>
                          <a:effectLst/>
                        </a:rPr>
                        <a:t>Category</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800" kern="100" dirty="0">
                          <a:solidFill>
                            <a:srgbClr val="A95852"/>
                          </a:solidFill>
                          <a:effectLst/>
                        </a:rPr>
                        <a:t>Expected Results</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800" kern="100" dirty="0">
                          <a:solidFill>
                            <a:srgbClr val="A95852"/>
                          </a:solidFill>
                          <a:effectLst/>
                        </a:rPr>
                        <a:t>Owner</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alt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rPr>
                        <a:t>Result</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extLst>
                  <a:ext uri="{0D108BD9-81ED-4DB2-BD59-A6C34878D82A}">
                    <a16:rowId xmlns:a16="http://schemas.microsoft.com/office/drawing/2014/main" val="400223705"/>
                  </a:ext>
                </a:extLst>
              </a:tr>
              <a:tr h="793102">
                <a:tc>
                  <a:txBody>
                    <a:bodyPr/>
                    <a:lstStyle/>
                    <a:p>
                      <a:pPr algn="ctr">
                        <a:spcAft>
                          <a:spcPts val="0"/>
                        </a:spcAft>
                      </a:pPr>
                      <a:r>
                        <a:rPr lang="en-US" sz="1400" kern="100" dirty="0">
                          <a:solidFill>
                            <a:srgbClr val="A95852"/>
                          </a:solidFill>
                          <a:effectLst/>
                        </a:rPr>
                        <a:t>Present returned data from a function to the UI</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rPr>
                        <a:t>Unit Testing</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rPr>
                        <a:t>The displayed data is the returned value from the function.</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a:solidFill>
                            <a:srgbClr val="A95852"/>
                          </a:solidFill>
                          <a:effectLst/>
                        </a:rPr>
                        <a:t>Qian Fang,</a:t>
                      </a:r>
                      <a:endParaRPr lang="zh-CN" sz="1800" kern="100">
                        <a:solidFill>
                          <a:srgbClr val="A95852"/>
                        </a:solidFill>
                        <a:effectLst/>
                      </a:endParaRPr>
                    </a:p>
                    <a:p>
                      <a:pPr algn="ctr">
                        <a:spcAft>
                          <a:spcPts val="0"/>
                        </a:spcAft>
                      </a:pPr>
                      <a:r>
                        <a:rPr lang="en-US" sz="1400" kern="100">
                          <a:solidFill>
                            <a:srgbClr val="A95852"/>
                          </a:solidFill>
                          <a:effectLst/>
                        </a:rPr>
                        <a:t>Yan Su</a:t>
                      </a:r>
                      <a:endParaRPr lang="zh-CN" sz="18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rPr>
                        <a:t>Pass</a:t>
                      </a:r>
                      <a:endParaRPr lang="zh-CN" sz="2400" kern="100" dirty="0">
                        <a:solidFill>
                          <a:srgbClr val="A95852"/>
                        </a:solidFill>
                        <a:effectLst/>
                        <a:latin typeface="Cambria" panose="02040503050406030204" pitchFamily="18" charset="0"/>
                        <a:ea typeface="等线" panose="02010600030101010101" pitchFamily="2" charset="-122"/>
                        <a:cs typeface="Cambria" panose="02040503050406030204" pitchFamily="18" charset="0"/>
                      </a:endParaRPr>
                    </a:p>
                  </a:txBody>
                  <a:tcPr marL="68580" marR="68580" marT="0" marB="0" anchor="ctr">
                    <a:solidFill>
                      <a:srgbClr val="E5B350"/>
                    </a:solidFill>
                  </a:tcPr>
                </a:tc>
                <a:extLst>
                  <a:ext uri="{0D108BD9-81ED-4DB2-BD59-A6C34878D82A}">
                    <a16:rowId xmlns:a16="http://schemas.microsoft.com/office/drawing/2014/main" val="3272964494"/>
                  </a:ext>
                </a:extLst>
              </a:tr>
              <a:tr h="1368290">
                <a:tc>
                  <a:txBody>
                    <a:bodyPr/>
                    <a:lstStyle/>
                    <a:p>
                      <a:pPr algn="ctr">
                        <a:spcAft>
                          <a:spcPts val="0"/>
                        </a:spcAft>
                      </a:pPr>
                      <a:r>
                        <a:rPr lang="en-US" sz="1400" kern="100" dirty="0">
                          <a:solidFill>
                            <a:srgbClr val="A95852"/>
                          </a:solidFill>
                          <a:effectLst/>
                        </a:rPr>
                        <a:t>Click an image button and change the UI to another view with a particular data send along, display the ID on the new view.</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rPr>
                        <a:t>Unit Testing</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dirty="0">
                          <a:solidFill>
                            <a:srgbClr val="A95852"/>
                          </a:solidFill>
                          <a:effectLst/>
                        </a:rPr>
                        <a:t>The ID will be properly displayed and will be the same as the image clicked.</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a:solidFill>
                            <a:srgbClr val="A95852"/>
                          </a:solidFill>
                          <a:effectLst/>
                        </a:rPr>
                        <a:t>Qian Fang,</a:t>
                      </a:r>
                      <a:endParaRPr lang="zh-CN" sz="1800" kern="100">
                        <a:solidFill>
                          <a:srgbClr val="A95852"/>
                        </a:solidFill>
                        <a:effectLst/>
                      </a:endParaRPr>
                    </a:p>
                    <a:p>
                      <a:pPr algn="ctr">
                        <a:spcAft>
                          <a:spcPts val="0"/>
                        </a:spcAft>
                      </a:pPr>
                      <a:r>
                        <a:rPr lang="en-US" sz="1400" kern="100">
                          <a:solidFill>
                            <a:srgbClr val="A95852"/>
                          </a:solidFill>
                          <a:effectLst/>
                        </a:rPr>
                        <a:t>Yan Su</a:t>
                      </a:r>
                      <a:endParaRPr lang="zh-CN" sz="18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rPr>
                        <a:t>Pass</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extLst>
                  <a:ext uri="{0D108BD9-81ED-4DB2-BD59-A6C34878D82A}">
                    <a16:rowId xmlns:a16="http://schemas.microsoft.com/office/drawing/2014/main" val="203737121"/>
                  </a:ext>
                </a:extLst>
              </a:tr>
              <a:tr h="1140242">
                <a:tc>
                  <a:txBody>
                    <a:bodyPr/>
                    <a:lstStyle/>
                    <a:p>
                      <a:pPr algn="ctr">
                        <a:spcAft>
                          <a:spcPts val="0"/>
                        </a:spcAft>
                      </a:pPr>
                      <a:r>
                        <a:rPr lang="en-US" sz="1400" kern="100">
                          <a:solidFill>
                            <a:srgbClr val="A95852"/>
                          </a:solidFill>
                          <a:effectLst/>
                        </a:rPr>
                        <a:t>Sending data via HTTP request to the server and get the response</a:t>
                      </a:r>
                      <a:endParaRPr lang="zh-CN" sz="18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rPr>
                        <a:t>Unit Testing (automated using JUnit)</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dirty="0">
                          <a:solidFill>
                            <a:srgbClr val="A95852"/>
                          </a:solidFill>
                          <a:effectLst/>
                        </a:rPr>
                        <a:t>Responded data is “hello” on success and the front-end will return “hello” or the server will respond nothing and the front-end will return “failed”.</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a:solidFill>
                            <a:srgbClr val="A95852"/>
                          </a:solidFill>
                          <a:effectLst/>
                        </a:rPr>
                        <a:t>You Lyu</a:t>
                      </a:r>
                      <a:endParaRPr lang="zh-CN" sz="18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rPr>
                        <a:t>Pass</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extLst>
                  <a:ext uri="{0D108BD9-81ED-4DB2-BD59-A6C34878D82A}">
                    <a16:rowId xmlns:a16="http://schemas.microsoft.com/office/drawing/2014/main" val="3783107402"/>
                  </a:ext>
                </a:extLst>
              </a:tr>
              <a:tr h="1140242">
                <a:tc>
                  <a:txBody>
                    <a:bodyPr/>
                    <a:lstStyle/>
                    <a:p>
                      <a:pPr algn="ctr">
                        <a:spcAft>
                          <a:spcPts val="0"/>
                        </a:spcAft>
                      </a:pPr>
                      <a:r>
                        <a:rPr lang="en-US" sz="1400" kern="100">
                          <a:solidFill>
                            <a:srgbClr val="A95852"/>
                          </a:solidFill>
                          <a:effectLst/>
                        </a:rPr>
                        <a:t>Sending item name via HTTP request to the server and get particular response</a:t>
                      </a:r>
                      <a:endParaRPr lang="zh-CN" sz="18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a:solidFill>
                            <a:srgbClr val="A95852"/>
                          </a:solidFill>
                          <a:effectLst/>
                        </a:rPr>
                        <a:t>Unit Testing (automated using JUnit)</a:t>
                      </a:r>
                      <a:endParaRPr lang="zh-CN" sz="18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dirty="0">
                          <a:solidFill>
                            <a:srgbClr val="A95852"/>
                          </a:solidFill>
                          <a:effectLst/>
                        </a:rPr>
                        <a:t>Responded data is the item’s information if the combination is valid, if the combination is invalid, the response will be text: “item does not exist”.</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rPr>
                        <a:t>You </a:t>
                      </a:r>
                      <a:r>
                        <a:rPr lang="en-US" sz="1400" kern="100" dirty="0" err="1">
                          <a:solidFill>
                            <a:srgbClr val="A95852"/>
                          </a:solidFill>
                          <a:effectLst/>
                        </a:rPr>
                        <a:t>Lyu</a:t>
                      </a:r>
                      <a:r>
                        <a:rPr lang="en-US" sz="1400" kern="100" dirty="0">
                          <a:solidFill>
                            <a:srgbClr val="A95852"/>
                          </a:solidFill>
                          <a:effectLst/>
                        </a:rPr>
                        <a:t>,</a:t>
                      </a:r>
                      <a:endParaRPr lang="zh-CN" sz="1800" kern="100" dirty="0">
                        <a:solidFill>
                          <a:srgbClr val="A95852"/>
                        </a:solidFill>
                        <a:effectLst/>
                      </a:endParaRPr>
                    </a:p>
                    <a:p>
                      <a:pPr algn="ctr">
                        <a:spcAft>
                          <a:spcPts val="0"/>
                        </a:spcAft>
                      </a:pPr>
                      <a:r>
                        <a:rPr lang="en-US" sz="1400" kern="100" dirty="0" err="1">
                          <a:solidFill>
                            <a:srgbClr val="A95852"/>
                          </a:solidFill>
                          <a:effectLst/>
                        </a:rPr>
                        <a:t>Zhongyu</a:t>
                      </a:r>
                      <a:r>
                        <a:rPr lang="en-US" sz="1400" kern="100" dirty="0">
                          <a:solidFill>
                            <a:srgbClr val="A95852"/>
                          </a:solidFill>
                          <a:effectLst/>
                        </a:rPr>
                        <a:t> Li</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rPr>
                        <a:t>Pass</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extLst>
                  <a:ext uri="{0D108BD9-81ED-4DB2-BD59-A6C34878D82A}">
                    <a16:rowId xmlns:a16="http://schemas.microsoft.com/office/drawing/2014/main" val="2591997368"/>
                  </a:ext>
                </a:extLst>
              </a:tr>
              <a:tr h="684143">
                <a:tc>
                  <a:txBody>
                    <a:bodyPr/>
                    <a:lstStyle/>
                    <a:p>
                      <a:pPr algn="ctr">
                        <a:spcAft>
                          <a:spcPts val="0"/>
                        </a:spcAft>
                      </a:pPr>
                      <a:r>
                        <a:rPr lang="en-US" sz="1400" kern="100" dirty="0">
                          <a:solidFill>
                            <a:srgbClr val="A95852"/>
                          </a:solidFill>
                          <a:effectLst/>
                        </a:rPr>
                        <a:t>Present item’s detailed information</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a:solidFill>
                            <a:srgbClr val="A95852"/>
                          </a:solidFill>
                          <a:effectLst/>
                        </a:rPr>
                        <a:t>Component Testing</a:t>
                      </a:r>
                      <a:endParaRPr lang="zh-CN" sz="18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just">
                        <a:spcAft>
                          <a:spcPts val="0"/>
                        </a:spcAft>
                      </a:pPr>
                      <a:r>
                        <a:rPr lang="en-US" sz="1400" kern="100" dirty="0">
                          <a:solidFill>
                            <a:srgbClr val="A95852"/>
                          </a:solidFill>
                          <a:effectLst/>
                        </a:rPr>
                        <a:t>The view will change to a new one and the detailed information will be displayed.</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a:solidFill>
                            <a:srgbClr val="A95852"/>
                          </a:solidFill>
                          <a:effectLst/>
                        </a:rPr>
                        <a:t>Qian Fang,</a:t>
                      </a:r>
                      <a:endParaRPr lang="zh-CN" sz="1800" kern="100">
                        <a:solidFill>
                          <a:srgbClr val="A95852"/>
                        </a:solidFill>
                        <a:effectLst/>
                      </a:endParaRPr>
                    </a:p>
                    <a:p>
                      <a:pPr algn="ctr">
                        <a:spcAft>
                          <a:spcPts val="0"/>
                        </a:spcAft>
                      </a:pPr>
                      <a:r>
                        <a:rPr lang="en-US" sz="1400" kern="100">
                          <a:solidFill>
                            <a:srgbClr val="A95852"/>
                          </a:solidFill>
                          <a:effectLst/>
                        </a:rPr>
                        <a:t>Yan Su</a:t>
                      </a:r>
                      <a:endParaRPr lang="zh-CN" sz="18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tc>
                  <a:txBody>
                    <a:bodyPr/>
                    <a:lstStyle/>
                    <a:p>
                      <a:pPr algn="ctr">
                        <a:spcAft>
                          <a:spcPts val="0"/>
                        </a:spcAft>
                      </a:pPr>
                      <a:r>
                        <a:rPr lang="en-US" sz="1400" kern="100" dirty="0">
                          <a:solidFill>
                            <a:srgbClr val="A95852"/>
                          </a:solidFill>
                          <a:effectLst/>
                        </a:rPr>
                        <a:t>Pass</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solidFill>
                      <a:srgbClr val="E5B350"/>
                    </a:solidFill>
                  </a:tcPr>
                </a:tc>
                <a:extLst>
                  <a:ext uri="{0D108BD9-81ED-4DB2-BD59-A6C34878D82A}">
                    <a16:rowId xmlns:a16="http://schemas.microsoft.com/office/drawing/2014/main" val="513849509"/>
                  </a:ext>
                </a:extLst>
              </a:tr>
            </a:tbl>
          </a:graphicData>
        </a:graphic>
      </p:graphicFrame>
    </p:spTree>
    <p:extLst>
      <p:ext uri="{BB962C8B-B14F-4D97-AF65-F5344CB8AC3E}">
        <p14:creationId xmlns:p14="http://schemas.microsoft.com/office/powerpoint/2010/main" val="401748248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994C52"/>
        </a:solidFill>
        <a:effectLst/>
      </p:bgPr>
    </p:bg>
    <p:spTree>
      <p:nvGrpSpPr>
        <p:cNvPr id="1" name=""/>
        <p:cNvGrpSpPr/>
        <p:nvPr/>
      </p:nvGrpSpPr>
      <p:grpSpPr>
        <a:xfrm>
          <a:off x="0" y="0"/>
          <a:ext cx="0" cy="0"/>
          <a:chOff x="0" y="0"/>
          <a:chExt cx="0" cy="0"/>
        </a:xfrm>
      </p:grpSpPr>
      <p:sp>
        <p:nvSpPr>
          <p:cNvPr id="4" name="矩形 3"/>
          <p:cNvSpPr/>
          <p:nvPr/>
        </p:nvSpPr>
        <p:spPr>
          <a:xfrm>
            <a:off x="0" y="-1"/>
            <a:ext cx="12192000" cy="715617"/>
          </a:xfrm>
          <a:prstGeom prst="rect">
            <a:avLst/>
          </a:prstGeom>
          <a:solidFill>
            <a:srgbClr val="E7B5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等线" panose="020F0502020204030204"/>
              <a:ea typeface="等线" panose="02010600030101010101" pitchFamily="2" charset="-122"/>
              <a:cs typeface="+mn-cs"/>
            </a:endParaRPr>
          </a:p>
        </p:txBody>
      </p:sp>
      <p:sp>
        <p:nvSpPr>
          <p:cNvPr id="5" name="文本框 4"/>
          <p:cNvSpPr txBox="1"/>
          <p:nvPr/>
        </p:nvSpPr>
        <p:spPr>
          <a:xfrm>
            <a:off x="1684617" y="45700"/>
            <a:ext cx="909153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rPr>
              <a:t>What have we done?</a:t>
            </a:r>
            <a:endParaRPr kumimoji="0" lang="zh-CN" altLang="en-US" sz="3600" b="1" i="0" u="none" strike="noStrike" kern="0" cap="none" spc="0" normalizeH="0" baseline="0" noProof="0" dirty="0">
              <a:ln>
                <a:noFill/>
              </a:ln>
              <a:solidFill>
                <a:srgbClr val="984C50"/>
              </a:solidFill>
              <a:effectLst>
                <a:outerShdw blurRad="38100" dist="38100" dir="2700000" algn="tl">
                  <a:srgbClr val="000000">
                    <a:alpha val="43137"/>
                  </a:srgbClr>
                </a:outerShdw>
              </a:effectLst>
              <a:uLnTx/>
              <a:uFillTx/>
              <a:latin typeface="等线" panose="020F0502020204030204"/>
              <a:ea typeface="等线" panose="02010600030101010101" pitchFamily="2" charset="-122"/>
              <a:cs typeface="+mn-cs"/>
            </a:endParaRPr>
          </a:p>
        </p:txBody>
      </p:sp>
      <p:sp>
        <p:nvSpPr>
          <p:cNvPr id="42" name="Freeform 29"/>
          <p:cNvSpPr>
            <a:spLocks noChangeAspect="1" noEditPoints="1"/>
          </p:cNvSpPr>
          <p:nvPr/>
        </p:nvSpPr>
        <p:spPr bwMode="auto">
          <a:xfrm>
            <a:off x="950276" y="47757"/>
            <a:ext cx="640106" cy="612000"/>
          </a:xfrm>
          <a:custGeom>
            <a:avLst/>
            <a:gdLst>
              <a:gd name="T0" fmla="*/ 130 w 274"/>
              <a:gd name="T1" fmla="*/ 30 h 247"/>
              <a:gd name="T2" fmla="*/ 225 w 274"/>
              <a:gd name="T3" fmla="*/ 30 h 247"/>
              <a:gd name="T4" fmla="*/ 228 w 274"/>
              <a:gd name="T5" fmla="*/ 30 h 247"/>
              <a:gd name="T6" fmla="*/ 232 w 274"/>
              <a:gd name="T7" fmla="*/ 31 h 247"/>
              <a:gd name="T8" fmla="*/ 236 w 274"/>
              <a:gd name="T9" fmla="*/ 33 h 247"/>
              <a:gd name="T10" fmla="*/ 240 w 274"/>
              <a:gd name="T11" fmla="*/ 34 h 247"/>
              <a:gd name="T12" fmla="*/ 272 w 274"/>
              <a:gd name="T13" fmla="*/ 57 h 247"/>
              <a:gd name="T14" fmla="*/ 274 w 274"/>
              <a:gd name="T15" fmla="*/ 58 h 247"/>
              <a:gd name="T16" fmla="*/ 274 w 274"/>
              <a:gd name="T17" fmla="*/ 61 h 247"/>
              <a:gd name="T18" fmla="*/ 274 w 274"/>
              <a:gd name="T19" fmla="*/ 63 h 247"/>
              <a:gd name="T20" fmla="*/ 272 w 274"/>
              <a:gd name="T21" fmla="*/ 66 h 247"/>
              <a:gd name="T22" fmla="*/ 240 w 274"/>
              <a:gd name="T23" fmla="*/ 89 h 247"/>
              <a:gd name="T24" fmla="*/ 236 w 274"/>
              <a:gd name="T25" fmla="*/ 90 h 247"/>
              <a:gd name="T26" fmla="*/ 232 w 274"/>
              <a:gd name="T27" fmla="*/ 91 h 247"/>
              <a:gd name="T28" fmla="*/ 228 w 274"/>
              <a:gd name="T29" fmla="*/ 93 h 247"/>
              <a:gd name="T30" fmla="*/ 225 w 274"/>
              <a:gd name="T31" fmla="*/ 93 h 247"/>
              <a:gd name="T32" fmla="*/ 142 w 274"/>
              <a:gd name="T33" fmla="*/ 93 h 247"/>
              <a:gd name="T34" fmla="*/ 130 w 274"/>
              <a:gd name="T35" fmla="*/ 30 h 247"/>
              <a:gd name="T36" fmla="*/ 105 w 274"/>
              <a:gd name="T37" fmla="*/ 0 h 247"/>
              <a:gd name="T38" fmla="*/ 116 w 274"/>
              <a:gd name="T39" fmla="*/ 0 h 247"/>
              <a:gd name="T40" fmla="*/ 120 w 274"/>
              <a:gd name="T41" fmla="*/ 0 h 247"/>
              <a:gd name="T42" fmla="*/ 121 w 274"/>
              <a:gd name="T43" fmla="*/ 2 h 247"/>
              <a:gd name="T44" fmla="*/ 123 w 274"/>
              <a:gd name="T45" fmla="*/ 5 h 247"/>
              <a:gd name="T46" fmla="*/ 123 w 274"/>
              <a:gd name="T47" fmla="*/ 242 h 247"/>
              <a:gd name="T48" fmla="*/ 121 w 274"/>
              <a:gd name="T49" fmla="*/ 244 h 247"/>
              <a:gd name="T50" fmla="*/ 120 w 274"/>
              <a:gd name="T51" fmla="*/ 246 h 247"/>
              <a:gd name="T52" fmla="*/ 116 w 274"/>
              <a:gd name="T53" fmla="*/ 247 h 247"/>
              <a:gd name="T54" fmla="*/ 105 w 274"/>
              <a:gd name="T55" fmla="*/ 247 h 247"/>
              <a:gd name="T56" fmla="*/ 101 w 274"/>
              <a:gd name="T57" fmla="*/ 246 h 247"/>
              <a:gd name="T58" fmla="*/ 100 w 274"/>
              <a:gd name="T59" fmla="*/ 244 h 247"/>
              <a:gd name="T60" fmla="*/ 98 w 274"/>
              <a:gd name="T61" fmla="*/ 242 h 247"/>
              <a:gd name="T62" fmla="*/ 98 w 274"/>
              <a:gd name="T63" fmla="*/ 121 h 247"/>
              <a:gd name="T64" fmla="*/ 50 w 274"/>
              <a:gd name="T65" fmla="*/ 121 h 247"/>
              <a:gd name="T66" fmla="*/ 46 w 274"/>
              <a:gd name="T67" fmla="*/ 119 h 247"/>
              <a:gd name="T68" fmla="*/ 42 w 274"/>
              <a:gd name="T69" fmla="*/ 119 h 247"/>
              <a:gd name="T70" fmla="*/ 38 w 274"/>
              <a:gd name="T71" fmla="*/ 117 h 247"/>
              <a:gd name="T72" fmla="*/ 35 w 274"/>
              <a:gd name="T73" fmla="*/ 116 h 247"/>
              <a:gd name="T74" fmla="*/ 3 w 274"/>
              <a:gd name="T75" fmla="*/ 94 h 247"/>
              <a:gd name="T76" fmla="*/ 0 w 274"/>
              <a:gd name="T77" fmla="*/ 91 h 247"/>
              <a:gd name="T78" fmla="*/ 0 w 274"/>
              <a:gd name="T79" fmla="*/ 89 h 247"/>
              <a:gd name="T80" fmla="*/ 0 w 274"/>
              <a:gd name="T81" fmla="*/ 86 h 247"/>
              <a:gd name="T82" fmla="*/ 3 w 274"/>
              <a:gd name="T83" fmla="*/ 84 h 247"/>
              <a:gd name="T84" fmla="*/ 35 w 274"/>
              <a:gd name="T85" fmla="*/ 62 h 247"/>
              <a:gd name="T86" fmla="*/ 38 w 274"/>
              <a:gd name="T87" fmla="*/ 59 h 247"/>
              <a:gd name="T88" fmla="*/ 42 w 274"/>
              <a:gd name="T89" fmla="*/ 58 h 247"/>
              <a:gd name="T90" fmla="*/ 46 w 274"/>
              <a:gd name="T91" fmla="*/ 57 h 247"/>
              <a:gd name="T92" fmla="*/ 50 w 274"/>
              <a:gd name="T93" fmla="*/ 57 h 247"/>
              <a:gd name="T94" fmla="*/ 98 w 274"/>
              <a:gd name="T95" fmla="*/ 57 h 247"/>
              <a:gd name="T96" fmla="*/ 98 w 274"/>
              <a:gd name="T97" fmla="*/ 5 h 247"/>
              <a:gd name="T98" fmla="*/ 100 w 274"/>
              <a:gd name="T99" fmla="*/ 2 h 247"/>
              <a:gd name="T100" fmla="*/ 101 w 274"/>
              <a:gd name="T101" fmla="*/ 0 h 247"/>
              <a:gd name="T102" fmla="*/ 105 w 274"/>
              <a:gd name="T10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4" h="247">
                <a:moveTo>
                  <a:pt x="130" y="30"/>
                </a:moveTo>
                <a:lnTo>
                  <a:pt x="225" y="30"/>
                </a:lnTo>
                <a:lnTo>
                  <a:pt x="228" y="30"/>
                </a:lnTo>
                <a:lnTo>
                  <a:pt x="232" y="31"/>
                </a:lnTo>
                <a:lnTo>
                  <a:pt x="236" y="33"/>
                </a:lnTo>
                <a:lnTo>
                  <a:pt x="240" y="34"/>
                </a:lnTo>
                <a:lnTo>
                  <a:pt x="272" y="57"/>
                </a:lnTo>
                <a:lnTo>
                  <a:pt x="274" y="58"/>
                </a:lnTo>
                <a:lnTo>
                  <a:pt x="274" y="61"/>
                </a:lnTo>
                <a:lnTo>
                  <a:pt x="274" y="63"/>
                </a:lnTo>
                <a:lnTo>
                  <a:pt x="272" y="66"/>
                </a:lnTo>
                <a:lnTo>
                  <a:pt x="240" y="89"/>
                </a:lnTo>
                <a:lnTo>
                  <a:pt x="236" y="90"/>
                </a:lnTo>
                <a:lnTo>
                  <a:pt x="232" y="91"/>
                </a:lnTo>
                <a:lnTo>
                  <a:pt x="228" y="93"/>
                </a:lnTo>
                <a:lnTo>
                  <a:pt x="225" y="93"/>
                </a:lnTo>
                <a:lnTo>
                  <a:pt x="142" y="93"/>
                </a:lnTo>
                <a:lnTo>
                  <a:pt x="130" y="30"/>
                </a:lnTo>
                <a:close/>
                <a:moveTo>
                  <a:pt x="105" y="0"/>
                </a:moveTo>
                <a:lnTo>
                  <a:pt x="116" y="0"/>
                </a:lnTo>
                <a:lnTo>
                  <a:pt x="120" y="0"/>
                </a:lnTo>
                <a:lnTo>
                  <a:pt x="121" y="2"/>
                </a:lnTo>
                <a:lnTo>
                  <a:pt x="123" y="5"/>
                </a:lnTo>
                <a:lnTo>
                  <a:pt x="123" y="242"/>
                </a:lnTo>
                <a:lnTo>
                  <a:pt x="121" y="244"/>
                </a:lnTo>
                <a:lnTo>
                  <a:pt x="120" y="246"/>
                </a:lnTo>
                <a:lnTo>
                  <a:pt x="116" y="247"/>
                </a:lnTo>
                <a:lnTo>
                  <a:pt x="105" y="247"/>
                </a:lnTo>
                <a:lnTo>
                  <a:pt x="101" y="246"/>
                </a:lnTo>
                <a:lnTo>
                  <a:pt x="100" y="244"/>
                </a:lnTo>
                <a:lnTo>
                  <a:pt x="98" y="242"/>
                </a:lnTo>
                <a:lnTo>
                  <a:pt x="98" y="121"/>
                </a:lnTo>
                <a:lnTo>
                  <a:pt x="50" y="121"/>
                </a:lnTo>
                <a:lnTo>
                  <a:pt x="46" y="119"/>
                </a:lnTo>
                <a:lnTo>
                  <a:pt x="42" y="119"/>
                </a:lnTo>
                <a:lnTo>
                  <a:pt x="38" y="117"/>
                </a:lnTo>
                <a:lnTo>
                  <a:pt x="35" y="116"/>
                </a:lnTo>
                <a:lnTo>
                  <a:pt x="3" y="94"/>
                </a:lnTo>
                <a:lnTo>
                  <a:pt x="0" y="91"/>
                </a:lnTo>
                <a:lnTo>
                  <a:pt x="0" y="89"/>
                </a:lnTo>
                <a:lnTo>
                  <a:pt x="0" y="86"/>
                </a:lnTo>
                <a:lnTo>
                  <a:pt x="3" y="84"/>
                </a:lnTo>
                <a:lnTo>
                  <a:pt x="35" y="62"/>
                </a:lnTo>
                <a:lnTo>
                  <a:pt x="38" y="59"/>
                </a:lnTo>
                <a:lnTo>
                  <a:pt x="42" y="58"/>
                </a:lnTo>
                <a:lnTo>
                  <a:pt x="46" y="57"/>
                </a:lnTo>
                <a:lnTo>
                  <a:pt x="50" y="57"/>
                </a:lnTo>
                <a:lnTo>
                  <a:pt x="98" y="57"/>
                </a:lnTo>
                <a:lnTo>
                  <a:pt x="98" y="5"/>
                </a:lnTo>
                <a:lnTo>
                  <a:pt x="100" y="2"/>
                </a:lnTo>
                <a:lnTo>
                  <a:pt x="101" y="0"/>
                </a:lnTo>
                <a:lnTo>
                  <a:pt x="105" y="0"/>
                </a:lnTo>
                <a:close/>
              </a:path>
            </a:pathLst>
          </a:custGeom>
          <a:solidFill>
            <a:srgbClr val="994C52"/>
          </a:solidFill>
          <a:ln w="0">
            <a:solidFill>
              <a:srgbClr val="994C5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等线" panose="020F0502020204030204"/>
              <a:ea typeface="等线" panose="02010600030101010101" pitchFamily="2" charset="-122"/>
              <a:cs typeface="+mn-cs"/>
            </a:endParaRPr>
          </a:p>
        </p:txBody>
      </p:sp>
      <p:grpSp>
        <p:nvGrpSpPr>
          <p:cNvPr id="23" name="组合 22"/>
          <p:cNvGrpSpPr/>
          <p:nvPr/>
        </p:nvGrpSpPr>
        <p:grpSpPr>
          <a:xfrm>
            <a:off x="838906" y="4669991"/>
            <a:ext cx="755659" cy="742091"/>
            <a:chOff x="6094213" y="3776242"/>
            <a:chExt cx="1053296" cy="1053296"/>
          </a:xfrm>
        </p:grpSpPr>
        <p:sp>
          <p:nvSpPr>
            <p:cNvPr id="24" name="矩形 23"/>
            <p:cNvSpPr/>
            <p:nvPr/>
          </p:nvSpPr>
          <p:spPr>
            <a:xfrm>
              <a:off x="6094213" y="3776242"/>
              <a:ext cx="1053296" cy="1053296"/>
            </a:xfrm>
            <a:prstGeom prst="rect">
              <a:avLst/>
            </a:prstGeom>
            <a:solidFill>
              <a:srgbClr val="E5B350"/>
            </a:solidFill>
            <a:ln w="19050">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5" name="Freeform 30"/>
            <p:cNvSpPr>
              <a:spLocks noChangeAspect="1" noEditPoints="1"/>
            </p:cNvSpPr>
            <p:nvPr/>
          </p:nvSpPr>
          <p:spPr bwMode="auto">
            <a:xfrm>
              <a:off x="6375317" y="4082459"/>
              <a:ext cx="537945" cy="540000"/>
            </a:xfrm>
            <a:custGeom>
              <a:avLst/>
              <a:gdLst>
                <a:gd name="T0" fmla="*/ 215 w 262"/>
                <a:gd name="T1" fmla="*/ 215 h 263"/>
                <a:gd name="T2" fmla="*/ 209 w 262"/>
                <a:gd name="T3" fmla="*/ 234 h 263"/>
                <a:gd name="T4" fmla="*/ 223 w 262"/>
                <a:gd name="T5" fmla="*/ 248 h 263"/>
                <a:gd name="T6" fmla="*/ 242 w 262"/>
                <a:gd name="T7" fmla="*/ 243 h 263"/>
                <a:gd name="T8" fmla="*/ 246 w 262"/>
                <a:gd name="T9" fmla="*/ 224 h 263"/>
                <a:gd name="T10" fmla="*/ 234 w 262"/>
                <a:gd name="T11" fmla="*/ 211 h 263"/>
                <a:gd name="T12" fmla="*/ 121 w 262"/>
                <a:gd name="T13" fmla="*/ 212 h 263"/>
                <a:gd name="T14" fmla="*/ 112 w 262"/>
                <a:gd name="T15" fmla="*/ 229 h 263"/>
                <a:gd name="T16" fmla="*/ 121 w 262"/>
                <a:gd name="T17" fmla="*/ 245 h 263"/>
                <a:gd name="T18" fmla="*/ 141 w 262"/>
                <a:gd name="T19" fmla="*/ 245 h 263"/>
                <a:gd name="T20" fmla="*/ 150 w 262"/>
                <a:gd name="T21" fmla="*/ 229 h 263"/>
                <a:gd name="T22" fmla="*/ 141 w 262"/>
                <a:gd name="T23" fmla="*/ 212 h 263"/>
                <a:gd name="T24" fmla="*/ 28 w 262"/>
                <a:gd name="T25" fmla="*/ 211 h 263"/>
                <a:gd name="T26" fmla="*/ 14 w 262"/>
                <a:gd name="T27" fmla="*/ 224 h 263"/>
                <a:gd name="T28" fmla="*/ 19 w 262"/>
                <a:gd name="T29" fmla="*/ 243 h 263"/>
                <a:gd name="T30" fmla="*/ 38 w 262"/>
                <a:gd name="T31" fmla="*/ 248 h 263"/>
                <a:gd name="T32" fmla="*/ 52 w 262"/>
                <a:gd name="T33" fmla="*/ 234 h 263"/>
                <a:gd name="T34" fmla="*/ 47 w 262"/>
                <a:gd name="T35" fmla="*/ 215 h 263"/>
                <a:gd name="T36" fmla="*/ 131 w 262"/>
                <a:gd name="T37" fmla="*/ 14 h 263"/>
                <a:gd name="T38" fmla="*/ 114 w 262"/>
                <a:gd name="T39" fmla="*/ 24 h 263"/>
                <a:gd name="T40" fmla="*/ 114 w 262"/>
                <a:gd name="T41" fmla="*/ 43 h 263"/>
                <a:gd name="T42" fmla="*/ 131 w 262"/>
                <a:gd name="T43" fmla="*/ 54 h 263"/>
                <a:gd name="T44" fmla="*/ 147 w 262"/>
                <a:gd name="T45" fmla="*/ 43 h 263"/>
                <a:gd name="T46" fmla="*/ 147 w 262"/>
                <a:gd name="T47" fmla="*/ 24 h 263"/>
                <a:gd name="T48" fmla="*/ 131 w 262"/>
                <a:gd name="T49" fmla="*/ 14 h 263"/>
                <a:gd name="T50" fmla="*/ 161 w 262"/>
                <a:gd name="T51" fmla="*/ 21 h 263"/>
                <a:gd name="T52" fmla="*/ 143 w 262"/>
                <a:gd name="T53" fmla="*/ 65 h 263"/>
                <a:gd name="T54" fmla="*/ 150 w 262"/>
                <a:gd name="T55" fmla="*/ 115 h 263"/>
                <a:gd name="T56" fmla="*/ 209 w 262"/>
                <a:gd name="T57" fmla="*/ 121 h 263"/>
                <a:gd name="T58" fmla="*/ 240 w 262"/>
                <a:gd name="T59" fmla="*/ 156 h 263"/>
                <a:gd name="T60" fmla="*/ 259 w 262"/>
                <a:gd name="T61" fmla="*/ 216 h 263"/>
                <a:gd name="T62" fmla="*/ 241 w 262"/>
                <a:gd name="T63" fmla="*/ 259 h 263"/>
                <a:gd name="T64" fmla="*/ 197 w 262"/>
                <a:gd name="T65" fmla="*/ 242 h 263"/>
                <a:gd name="T66" fmla="*/ 215 w 262"/>
                <a:gd name="T67" fmla="*/ 198 h 263"/>
                <a:gd name="T68" fmla="*/ 209 w 262"/>
                <a:gd name="T69" fmla="*/ 151 h 263"/>
                <a:gd name="T70" fmla="*/ 154 w 262"/>
                <a:gd name="T71" fmla="*/ 144 h 263"/>
                <a:gd name="T72" fmla="*/ 161 w 262"/>
                <a:gd name="T73" fmla="*/ 216 h 263"/>
                <a:gd name="T74" fmla="*/ 143 w 262"/>
                <a:gd name="T75" fmla="*/ 259 h 263"/>
                <a:gd name="T76" fmla="*/ 100 w 262"/>
                <a:gd name="T77" fmla="*/ 242 h 263"/>
                <a:gd name="T78" fmla="*/ 117 w 262"/>
                <a:gd name="T79" fmla="*/ 198 h 263"/>
                <a:gd name="T80" fmla="*/ 67 w 262"/>
                <a:gd name="T81" fmla="*/ 145 h 263"/>
                <a:gd name="T82" fmla="*/ 47 w 262"/>
                <a:gd name="T83" fmla="*/ 163 h 263"/>
                <a:gd name="T84" fmla="*/ 63 w 262"/>
                <a:gd name="T85" fmla="*/ 216 h 263"/>
                <a:gd name="T86" fmla="*/ 46 w 262"/>
                <a:gd name="T87" fmla="*/ 259 h 263"/>
                <a:gd name="T88" fmla="*/ 3 w 262"/>
                <a:gd name="T89" fmla="*/ 242 h 263"/>
                <a:gd name="T90" fmla="*/ 19 w 262"/>
                <a:gd name="T91" fmla="*/ 198 h 263"/>
                <a:gd name="T92" fmla="*/ 30 w 262"/>
                <a:gd name="T93" fmla="*/ 135 h 263"/>
                <a:gd name="T94" fmla="*/ 95 w 262"/>
                <a:gd name="T95" fmla="*/ 118 h 263"/>
                <a:gd name="T96" fmla="*/ 117 w 262"/>
                <a:gd name="T97" fmla="*/ 107 h 263"/>
                <a:gd name="T98" fmla="*/ 99 w 262"/>
                <a:gd name="T99" fmla="*/ 47 h 263"/>
                <a:gd name="T100" fmla="*/ 118 w 262"/>
                <a:gd name="T101" fmla="*/ 3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2" h="263">
                  <a:moveTo>
                    <a:pt x="229" y="210"/>
                  </a:moveTo>
                  <a:lnTo>
                    <a:pt x="223" y="211"/>
                  </a:lnTo>
                  <a:lnTo>
                    <a:pt x="218" y="212"/>
                  </a:lnTo>
                  <a:lnTo>
                    <a:pt x="215" y="215"/>
                  </a:lnTo>
                  <a:lnTo>
                    <a:pt x="212" y="220"/>
                  </a:lnTo>
                  <a:lnTo>
                    <a:pt x="209" y="224"/>
                  </a:lnTo>
                  <a:lnTo>
                    <a:pt x="209" y="229"/>
                  </a:lnTo>
                  <a:lnTo>
                    <a:pt x="209" y="234"/>
                  </a:lnTo>
                  <a:lnTo>
                    <a:pt x="212" y="239"/>
                  </a:lnTo>
                  <a:lnTo>
                    <a:pt x="215" y="243"/>
                  </a:lnTo>
                  <a:lnTo>
                    <a:pt x="218" y="245"/>
                  </a:lnTo>
                  <a:lnTo>
                    <a:pt x="223" y="248"/>
                  </a:lnTo>
                  <a:lnTo>
                    <a:pt x="229" y="248"/>
                  </a:lnTo>
                  <a:lnTo>
                    <a:pt x="234" y="248"/>
                  </a:lnTo>
                  <a:lnTo>
                    <a:pt x="237" y="245"/>
                  </a:lnTo>
                  <a:lnTo>
                    <a:pt x="242" y="243"/>
                  </a:lnTo>
                  <a:lnTo>
                    <a:pt x="245" y="239"/>
                  </a:lnTo>
                  <a:lnTo>
                    <a:pt x="246" y="234"/>
                  </a:lnTo>
                  <a:lnTo>
                    <a:pt x="248" y="229"/>
                  </a:lnTo>
                  <a:lnTo>
                    <a:pt x="246" y="224"/>
                  </a:lnTo>
                  <a:lnTo>
                    <a:pt x="245" y="220"/>
                  </a:lnTo>
                  <a:lnTo>
                    <a:pt x="242" y="215"/>
                  </a:lnTo>
                  <a:lnTo>
                    <a:pt x="237" y="212"/>
                  </a:lnTo>
                  <a:lnTo>
                    <a:pt x="234" y="211"/>
                  </a:lnTo>
                  <a:lnTo>
                    <a:pt x="229" y="210"/>
                  </a:lnTo>
                  <a:close/>
                  <a:moveTo>
                    <a:pt x="131" y="210"/>
                  </a:moveTo>
                  <a:lnTo>
                    <a:pt x="126" y="211"/>
                  </a:lnTo>
                  <a:lnTo>
                    <a:pt x="121" y="212"/>
                  </a:lnTo>
                  <a:lnTo>
                    <a:pt x="117" y="215"/>
                  </a:lnTo>
                  <a:lnTo>
                    <a:pt x="114" y="220"/>
                  </a:lnTo>
                  <a:lnTo>
                    <a:pt x="112" y="224"/>
                  </a:lnTo>
                  <a:lnTo>
                    <a:pt x="112" y="229"/>
                  </a:lnTo>
                  <a:lnTo>
                    <a:pt x="112" y="234"/>
                  </a:lnTo>
                  <a:lnTo>
                    <a:pt x="114" y="239"/>
                  </a:lnTo>
                  <a:lnTo>
                    <a:pt x="117" y="243"/>
                  </a:lnTo>
                  <a:lnTo>
                    <a:pt x="121" y="245"/>
                  </a:lnTo>
                  <a:lnTo>
                    <a:pt x="126" y="248"/>
                  </a:lnTo>
                  <a:lnTo>
                    <a:pt x="131" y="248"/>
                  </a:lnTo>
                  <a:lnTo>
                    <a:pt x="136" y="248"/>
                  </a:lnTo>
                  <a:lnTo>
                    <a:pt x="141" y="245"/>
                  </a:lnTo>
                  <a:lnTo>
                    <a:pt x="145" y="243"/>
                  </a:lnTo>
                  <a:lnTo>
                    <a:pt x="147" y="239"/>
                  </a:lnTo>
                  <a:lnTo>
                    <a:pt x="149" y="234"/>
                  </a:lnTo>
                  <a:lnTo>
                    <a:pt x="150" y="229"/>
                  </a:lnTo>
                  <a:lnTo>
                    <a:pt x="149" y="224"/>
                  </a:lnTo>
                  <a:lnTo>
                    <a:pt x="147" y="220"/>
                  </a:lnTo>
                  <a:lnTo>
                    <a:pt x="145" y="215"/>
                  </a:lnTo>
                  <a:lnTo>
                    <a:pt x="141" y="212"/>
                  </a:lnTo>
                  <a:lnTo>
                    <a:pt x="136" y="211"/>
                  </a:lnTo>
                  <a:lnTo>
                    <a:pt x="131" y="210"/>
                  </a:lnTo>
                  <a:close/>
                  <a:moveTo>
                    <a:pt x="33" y="210"/>
                  </a:moveTo>
                  <a:lnTo>
                    <a:pt x="28" y="211"/>
                  </a:lnTo>
                  <a:lnTo>
                    <a:pt x="23" y="212"/>
                  </a:lnTo>
                  <a:lnTo>
                    <a:pt x="19" y="215"/>
                  </a:lnTo>
                  <a:lnTo>
                    <a:pt x="17" y="220"/>
                  </a:lnTo>
                  <a:lnTo>
                    <a:pt x="14" y="224"/>
                  </a:lnTo>
                  <a:lnTo>
                    <a:pt x="14" y="229"/>
                  </a:lnTo>
                  <a:lnTo>
                    <a:pt x="14" y="234"/>
                  </a:lnTo>
                  <a:lnTo>
                    <a:pt x="17" y="239"/>
                  </a:lnTo>
                  <a:lnTo>
                    <a:pt x="19" y="243"/>
                  </a:lnTo>
                  <a:lnTo>
                    <a:pt x="23" y="245"/>
                  </a:lnTo>
                  <a:lnTo>
                    <a:pt x="28" y="248"/>
                  </a:lnTo>
                  <a:lnTo>
                    <a:pt x="33" y="248"/>
                  </a:lnTo>
                  <a:lnTo>
                    <a:pt x="38" y="248"/>
                  </a:lnTo>
                  <a:lnTo>
                    <a:pt x="43" y="245"/>
                  </a:lnTo>
                  <a:lnTo>
                    <a:pt x="47" y="243"/>
                  </a:lnTo>
                  <a:lnTo>
                    <a:pt x="50" y="239"/>
                  </a:lnTo>
                  <a:lnTo>
                    <a:pt x="52" y="234"/>
                  </a:lnTo>
                  <a:lnTo>
                    <a:pt x="52" y="229"/>
                  </a:lnTo>
                  <a:lnTo>
                    <a:pt x="52" y="224"/>
                  </a:lnTo>
                  <a:lnTo>
                    <a:pt x="50" y="220"/>
                  </a:lnTo>
                  <a:lnTo>
                    <a:pt x="47" y="215"/>
                  </a:lnTo>
                  <a:lnTo>
                    <a:pt x="43" y="212"/>
                  </a:lnTo>
                  <a:lnTo>
                    <a:pt x="38" y="211"/>
                  </a:lnTo>
                  <a:lnTo>
                    <a:pt x="33" y="210"/>
                  </a:lnTo>
                  <a:close/>
                  <a:moveTo>
                    <a:pt x="131" y="14"/>
                  </a:moveTo>
                  <a:lnTo>
                    <a:pt x="126" y="16"/>
                  </a:lnTo>
                  <a:lnTo>
                    <a:pt x="121" y="17"/>
                  </a:lnTo>
                  <a:lnTo>
                    <a:pt x="117" y="21"/>
                  </a:lnTo>
                  <a:lnTo>
                    <a:pt x="114" y="24"/>
                  </a:lnTo>
                  <a:lnTo>
                    <a:pt x="112" y="28"/>
                  </a:lnTo>
                  <a:lnTo>
                    <a:pt x="112" y="33"/>
                  </a:lnTo>
                  <a:lnTo>
                    <a:pt x="112" y="38"/>
                  </a:lnTo>
                  <a:lnTo>
                    <a:pt x="114" y="43"/>
                  </a:lnTo>
                  <a:lnTo>
                    <a:pt x="117" y="47"/>
                  </a:lnTo>
                  <a:lnTo>
                    <a:pt x="121" y="50"/>
                  </a:lnTo>
                  <a:lnTo>
                    <a:pt x="126" y="52"/>
                  </a:lnTo>
                  <a:lnTo>
                    <a:pt x="131" y="54"/>
                  </a:lnTo>
                  <a:lnTo>
                    <a:pt x="136" y="52"/>
                  </a:lnTo>
                  <a:lnTo>
                    <a:pt x="141" y="50"/>
                  </a:lnTo>
                  <a:lnTo>
                    <a:pt x="145" y="47"/>
                  </a:lnTo>
                  <a:lnTo>
                    <a:pt x="147" y="43"/>
                  </a:lnTo>
                  <a:lnTo>
                    <a:pt x="149" y="38"/>
                  </a:lnTo>
                  <a:lnTo>
                    <a:pt x="150" y="33"/>
                  </a:lnTo>
                  <a:lnTo>
                    <a:pt x="149" y="28"/>
                  </a:lnTo>
                  <a:lnTo>
                    <a:pt x="147" y="24"/>
                  </a:lnTo>
                  <a:lnTo>
                    <a:pt x="145" y="21"/>
                  </a:lnTo>
                  <a:lnTo>
                    <a:pt x="141" y="17"/>
                  </a:lnTo>
                  <a:lnTo>
                    <a:pt x="136" y="16"/>
                  </a:lnTo>
                  <a:lnTo>
                    <a:pt x="131" y="14"/>
                  </a:lnTo>
                  <a:close/>
                  <a:moveTo>
                    <a:pt x="131" y="0"/>
                  </a:moveTo>
                  <a:lnTo>
                    <a:pt x="143" y="3"/>
                  </a:lnTo>
                  <a:lnTo>
                    <a:pt x="154" y="10"/>
                  </a:lnTo>
                  <a:lnTo>
                    <a:pt x="161" y="21"/>
                  </a:lnTo>
                  <a:lnTo>
                    <a:pt x="164" y="33"/>
                  </a:lnTo>
                  <a:lnTo>
                    <a:pt x="161" y="47"/>
                  </a:lnTo>
                  <a:lnTo>
                    <a:pt x="155" y="57"/>
                  </a:lnTo>
                  <a:lnTo>
                    <a:pt x="143" y="65"/>
                  </a:lnTo>
                  <a:lnTo>
                    <a:pt x="143" y="103"/>
                  </a:lnTo>
                  <a:lnTo>
                    <a:pt x="145" y="107"/>
                  </a:lnTo>
                  <a:lnTo>
                    <a:pt x="146" y="111"/>
                  </a:lnTo>
                  <a:lnTo>
                    <a:pt x="150" y="115"/>
                  </a:lnTo>
                  <a:lnTo>
                    <a:pt x="156" y="117"/>
                  </a:lnTo>
                  <a:lnTo>
                    <a:pt x="165" y="118"/>
                  </a:lnTo>
                  <a:lnTo>
                    <a:pt x="193" y="118"/>
                  </a:lnTo>
                  <a:lnTo>
                    <a:pt x="209" y="121"/>
                  </a:lnTo>
                  <a:lnTo>
                    <a:pt x="221" y="126"/>
                  </a:lnTo>
                  <a:lnTo>
                    <a:pt x="231" y="135"/>
                  </a:lnTo>
                  <a:lnTo>
                    <a:pt x="237" y="145"/>
                  </a:lnTo>
                  <a:lnTo>
                    <a:pt x="240" y="156"/>
                  </a:lnTo>
                  <a:lnTo>
                    <a:pt x="241" y="167"/>
                  </a:lnTo>
                  <a:lnTo>
                    <a:pt x="241" y="198"/>
                  </a:lnTo>
                  <a:lnTo>
                    <a:pt x="251" y="206"/>
                  </a:lnTo>
                  <a:lnTo>
                    <a:pt x="259" y="216"/>
                  </a:lnTo>
                  <a:lnTo>
                    <a:pt x="262" y="229"/>
                  </a:lnTo>
                  <a:lnTo>
                    <a:pt x="259" y="242"/>
                  </a:lnTo>
                  <a:lnTo>
                    <a:pt x="251" y="253"/>
                  </a:lnTo>
                  <a:lnTo>
                    <a:pt x="241" y="259"/>
                  </a:lnTo>
                  <a:lnTo>
                    <a:pt x="229" y="263"/>
                  </a:lnTo>
                  <a:lnTo>
                    <a:pt x="215" y="259"/>
                  </a:lnTo>
                  <a:lnTo>
                    <a:pt x="204" y="253"/>
                  </a:lnTo>
                  <a:lnTo>
                    <a:pt x="197" y="242"/>
                  </a:lnTo>
                  <a:lnTo>
                    <a:pt x="194" y="229"/>
                  </a:lnTo>
                  <a:lnTo>
                    <a:pt x="197" y="216"/>
                  </a:lnTo>
                  <a:lnTo>
                    <a:pt x="204" y="206"/>
                  </a:lnTo>
                  <a:lnTo>
                    <a:pt x="215" y="198"/>
                  </a:lnTo>
                  <a:lnTo>
                    <a:pt x="215" y="167"/>
                  </a:lnTo>
                  <a:lnTo>
                    <a:pt x="215" y="162"/>
                  </a:lnTo>
                  <a:lnTo>
                    <a:pt x="213" y="156"/>
                  </a:lnTo>
                  <a:lnTo>
                    <a:pt x="209" y="151"/>
                  </a:lnTo>
                  <a:lnTo>
                    <a:pt x="203" y="146"/>
                  </a:lnTo>
                  <a:lnTo>
                    <a:pt x="193" y="145"/>
                  </a:lnTo>
                  <a:lnTo>
                    <a:pt x="165" y="145"/>
                  </a:lnTo>
                  <a:lnTo>
                    <a:pt x="154" y="144"/>
                  </a:lnTo>
                  <a:lnTo>
                    <a:pt x="143" y="141"/>
                  </a:lnTo>
                  <a:lnTo>
                    <a:pt x="143" y="198"/>
                  </a:lnTo>
                  <a:lnTo>
                    <a:pt x="155" y="206"/>
                  </a:lnTo>
                  <a:lnTo>
                    <a:pt x="161" y="216"/>
                  </a:lnTo>
                  <a:lnTo>
                    <a:pt x="164" y="229"/>
                  </a:lnTo>
                  <a:lnTo>
                    <a:pt x="161" y="242"/>
                  </a:lnTo>
                  <a:lnTo>
                    <a:pt x="154" y="253"/>
                  </a:lnTo>
                  <a:lnTo>
                    <a:pt x="143" y="259"/>
                  </a:lnTo>
                  <a:lnTo>
                    <a:pt x="131" y="263"/>
                  </a:lnTo>
                  <a:lnTo>
                    <a:pt x="118" y="259"/>
                  </a:lnTo>
                  <a:lnTo>
                    <a:pt x="107" y="253"/>
                  </a:lnTo>
                  <a:lnTo>
                    <a:pt x="100" y="242"/>
                  </a:lnTo>
                  <a:lnTo>
                    <a:pt x="96" y="229"/>
                  </a:lnTo>
                  <a:lnTo>
                    <a:pt x="99" y="216"/>
                  </a:lnTo>
                  <a:lnTo>
                    <a:pt x="107" y="206"/>
                  </a:lnTo>
                  <a:lnTo>
                    <a:pt x="117" y="198"/>
                  </a:lnTo>
                  <a:lnTo>
                    <a:pt x="117" y="141"/>
                  </a:lnTo>
                  <a:lnTo>
                    <a:pt x="108" y="144"/>
                  </a:lnTo>
                  <a:lnTo>
                    <a:pt x="95" y="145"/>
                  </a:lnTo>
                  <a:lnTo>
                    <a:pt x="67" y="145"/>
                  </a:lnTo>
                  <a:lnTo>
                    <a:pt x="57" y="146"/>
                  </a:lnTo>
                  <a:lnTo>
                    <a:pt x="51" y="151"/>
                  </a:lnTo>
                  <a:lnTo>
                    <a:pt x="48" y="158"/>
                  </a:lnTo>
                  <a:lnTo>
                    <a:pt x="47" y="163"/>
                  </a:lnTo>
                  <a:lnTo>
                    <a:pt x="46" y="167"/>
                  </a:lnTo>
                  <a:lnTo>
                    <a:pt x="46" y="198"/>
                  </a:lnTo>
                  <a:lnTo>
                    <a:pt x="57" y="206"/>
                  </a:lnTo>
                  <a:lnTo>
                    <a:pt x="63" y="216"/>
                  </a:lnTo>
                  <a:lnTo>
                    <a:pt x="66" y="229"/>
                  </a:lnTo>
                  <a:lnTo>
                    <a:pt x="63" y="242"/>
                  </a:lnTo>
                  <a:lnTo>
                    <a:pt x="57" y="253"/>
                  </a:lnTo>
                  <a:lnTo>
                    <a:pt x="46" y="259"/>
                  </a:lnTo>
                  <a:lnTo>
                    <a:pt x="33" y="263"/>
                  </a:lnTo>
                  <a:lnTo>
                    <a:pt x="20" y="259"/>
                  </a:lnTo>
                  <a:lnTo>
                    <a:pt x="9" y="253"/>
                  </a:lnTo>
                  <a:lnTo>
                    <a:pt x="3" y="242"/>
                  </a:lnTo>
                  <a:lnTo>
                    <a:pt x="0" y="229"/>
                  </a:lnTo>
                  <a:lnTo>
                    <a:pt x="3" y="216"/>
                  </a:lnTo>
                  <a:lnTo>
                    <a:pt x="9" y="206"/>
                  </a:lnTo>
                  <a:lnTo>
                    <a:pt x="19" y="198"/>
                  </a:lnTo>
                  <a:lnTo>
                    <a:pt x="19" y="167"/>
                  </a:lnTo>
                  <a:lnTo>
                    <a:pt x="20" y="156"/>
                  </a:lnTo>
                  <a:lnTo>
                    <a:pt x="24" y="145"/>
                  </a:lnTo>
                  <a:lnTo>
                    <a:pt x="30" y="135"/>
                  </a:lnTo>
                  <a:lnTo>
                    <a:pt x="39" y="126"/>
                  </a:lnTo>
                  <a:lnTo>
                    <a:pt x="52" y="121"/>
                  </a:lnTo>
                  <a:lnTo>
                    <a:pt x="67" y="118"/>
                  </a:lnTo>
                  <a:lnTo>
                    <a:pt x="95" y="118"/>
                  </a:lnTo>
                  <a:lnTo>
                    <a:pt x="105" y="117"/>
                  </a:lnTo>
                  <a:lnTo>
                    <a:pt x="112" y="115"/>
                  </a:lnTo>
                  <a:lnTo>
                    <a:pt x="116" y="111"/>
                  </a:lnTo>
                  <a:lnTo>
                    <a:pt x="117" y="107"/>
                  </a:lnTo>
                  <a:lnTo>
                    <a:pt x="117" y="103"/>
                  </a:lnTo>
                  <a:lnTo>
                    <a:pt x="117" y="65"/>
                  </a:lnTo>
                  <a:lnTo>
                    <a:pt x="107" y="57"/>
                  </a:lnTo>
                  <a:lnTo>
                    <a:pt x="99" y="47"/>
                  </a:lnTo>
                  <a:lnTo>
                    <a:pt x="96" y="33"/>
                  </a:lnTo>
                  <a:lnTo>
                    <a:pt x="100" y="21"/>
                  </a:lnTo>
                  <a:lnTo>
                    <a:pt x="107" y="10"/>
                  </a:lnTo>
                  <a:lnTo>
                    <a:pt x="118" y="3"/>
                  </a:lnTo>
                  <a:lnTo>
                    <a:pt x="131" y="0"/>
                  </a:lnTo>
                  <a:close/>
                </a:path>
              </a:pathLst>
            </a:custGeom>
            <a:solidFill>
              <a:srgbClr val="994C5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26" name="组合 25"/>
          <p:cNvGrpSpPr/>
          <p:nvPr/>
        </p:nvGrpSpPr>
        <p:grpSpPr>
          <a:xfrm>
            <a:off x="848782" y="2230832"/>
            <a:ext cx="741600" cy="741600"/>
            <a:chOff x="6094213" y="2665071"/>
            <a:chExt cx="1053296" cy="1053296"/>
          </a:xfrm>
        </p:grpSpPr>
        <p:sp>
          <p:nvSpPr>
            <p:cNvPr id="27" name="矩形 26"/>
            <p:cNvSpPr/>
            <p:nvPr/>
          </p:nvSpPr>
          <p:spPr>
            <a:xfrm>
              <a:off x="6094213" y="2665071"/>
              <a:ext cx="1053296" cy="1053296"/>
            </a:xfrm>
            <a:prstGeom prst="rect">
              <a:avLst/>
            </a:prstGeom>
            <a:solidFill>
              <a:srgbClr val="E7B552"/>
            </a:solidFill>
            <a:ln w="19050">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E7B552"/>
                </a:solidFill>
                <a:effectLst/>
                <a:uLnTx/>
                <a:uFillTx/>
                <a:latin typeface="等线" panose="020F0502020204030204"/>
                <a:ea typeface="等线" panose="02010600030101010101" pitchFamily="2" charset="-122"/>
                <a:cs typeface="+mn-cs"/>
              </a:endParaRPr>
            </a:p>
          </p:txBody>
        </p:sp>
        <p:sp>
          <p:nvSpPr>
            <p:cNvPr id="28" name="Freeform 31"/>
            <p:cNvSpPr>
              <a:spLocks noChangeAspect="1" noEditPoints="1"/>
            </p:cNvSpPr>
            <p:nvPr/>
          </p:nvSpPr>
          <p:spPr bwMode="auto">
            <a:xfrm>
              <a:off x="6462756" y="2937305"/>
              <a:ext cx="411318" cy="540000"/>
            </a:xfrm>
            <a:custGeom>
              <a:avLst/>
              <a:gdLst>
                <a:gd name="T0" fmla="*/ 24 w 179"/>
                <a:gd name="T1" fmla="*/ 184 h 235"/>
                <a:gd name="T2" fmla="*/ 16 w 179"/>
                <a:gd name="T3" fmla="*/ 196 h 235"/>
                <a:gd name="T4" fmla="*/ 17 w 179"/>
                <a:gd name="T5" fmla="*/ 211 h 235"/>
                <a:gd name="T6" fmla="*/ 28 w 179"/>
                <a:gd name="T7" fmla="*/ 220 h 235"/>
                <a:gd name="T8" fmla="*/ 44 w 179"/>
                <a:gd name="T9" fmla="*/ 217 h 235"/>
                <a:gd name="T10" fmla="*/ 52 w 179"/>
                <a:gd name="T11" fmla="*/ 206 h 235"/>
                <a:gd name="T12" fmla="*/ 50 w 179"/>
                <a:gd name="T13" fmla="*/ 192 h 235"/>
                <a:gd name="T14" fmla="*/ 38 w 179"/>
                <a:gd name="T15" fmla="*/ 183 h 235"/>
                <a:gd name="T16" fmla="*/ 140 w 179"/>
                <a:gd name="T17" fmla="*/ 16 h 235"/>
                <a:gd name="T18" fmla="*/ 129 w 179"/>
                <a:gd name="T19" fmla="*/ 24 h 235"/>
                <a:gd name="T20" fmla="*/ 127 w 179"/>
                <a:gd name="T21" fmla="*/ 38 h 235"/>
                <a:gd name="T22" fmla="*/ 136 w 179"/>
                <a:gd name="T23" fmla="*/ 50 h 235"/>
                <a:gd name="T24" fmla="*/ 150 w 179"/>
                <a:gd name="T25" fmla="*/ 52 h 235"/>
                <a:gd name="T26" fmla="*/ 162 w 179"/>
                <a:gd name="T27" fmla="*/ 43 h 235"/>
                <a:gd name="T28" fmla="*/ 164 w 179"/>
                <a:gd name="T29" fmla="*/ 28 h 235"/>
                <a:gd name="T30" fmla="*/ 155 w 179"/>
                <a:gd name="T31" fmla="*/ 17 h 235"/>
                <a:gd name="T32" fmla="*/ 33 w 179"/>
                <a:gd name="T33" fmla="*/ 14 h 235"/>
                <a:gd name="T34" fmla="*/ 21 w 179"/>
                <a:gd name="T35" fmla="*/ 21 h 235"/>
                <a:gd name="T36" fmla="*/ 14 w 179"/>
                <a:gd name="T37" fmla="*/ 33 h 235"/>
                <a:gd name="T38" fmla="*/ 21 w 179"/>
                <a:gd name="T39" fmla="*/ 47 h 235"/>
                <a:gd name="T40" fmla="*/ 33 w 179"/>
                <a:gd name="T41" fmla="*/ 54 h 235"/>
                <a:gd name="T42" fmla="*/ 47 w 179"/>
                <a:gd name="T43" fmla="*/ 47 h 235"/>
                <a:gd name="T44" fmla="*/ 52 w 179"/>
                <a:gd name="T45" fmla="*/ 33 h 235"/>
                <a:gd name="T46" fmla="*/ 47 w 179"/>
                <a:gd name="T47" fmla="*/ 21 h 235"/>
                <a:gd name="T48" fmla="*/ 33 w 179"/>
                <a:gd name="T49" fmla="*/ 14 h 235"/>
                <a:gd name="T50" fmla="*/ 57 w 179"/>
                <a:gd name="T51" fmla="*/ 10 h 235"/>
                <a:gd name="T52" fmla="*/ 65 w 179"/>
                <a:gd name="T53" fmla="*/ 47 h 235"/>
                <a:gd name="T54" fmla="*/ 47 w 179"/>
                <a:gd name="T55" fmla="*/ 122 h 235"/>
                <a:gd name="T56" fmla="*/ 99 w 179"/>
                <a:gd name="T57" fmla="*/ 101 h 235"/>
                <a:gd name="T58" fmla="*/ 129 w 179"/>
                <a:gd name="T59" fmla="*/ 78 h 235"/>
                <a:gd name="T60" fmla="*/ 115 w 179"/>
                <a:gd name="T61" fmla="*/ 46 h 235"/>
                <a:gd name="T62" fmla="*/ 122 w 179"/>
                <a:gd name="T63" fmla="*/ 10 h 235"/>
                <a:gd name="T64" fmla="*/ 158 w 179"/>
                <a:gd name="T65" fmla="*/ 3 h 235"/>
                <a:gd name="T66" fmla="*/ 179 w 179"/>
                <a:gd name="T67" fmla="*/ 33 h 235"/>
                <a:gd name="T68" fmla="*/ 158 w 179"/>
                <a:gd name="T69" fmla="*/ 65 h 235"/>
                <a:gd name="T70" fmla="*/ 139 w 179"/>
                <a:gd name="T71" fmla="*/ 107 h 235"/>
                <a:gd name="T72" fmla="*/ 104 w 179"/>
                <a:gd name="T73" fmla="*/ 126 h 235"/>
                <a:gd name="T74" fmla="*/ 68 w 179"/>
                <a:gd name="T75" fmla="*/ 140 h 235"/>
                <a:gd name="T76" fmla="*/ 47 w 179"/>
                <a:gd name="T77" fmla="*/ 170 h 235"/>
                <a:gd name="T78" fmla="*/ 68 w 179"/>
                <a:gd name="T79" fmla="*/ 201 h 235"/>
                <a:gd name="T80" fmla="*/ 47 w 179"/>
                <a:gd name="T81" fmla="*/ 233 h 235"/>
                <a:gd name="T82" fmla="*/ 11 w 179"/>
                <a:gd name="T83" fmla="*/ 225 h 235"/>
                <a:gd name="T84" fmla="*/ 3 w 179"/>
                <a:gd name="T85" fmla="*/ 188 h 235"/>
                <a:gd name="T86" fmla="*/ 21 w 179"/>
                <a:gd name="T87" fmla="*/ 65 h 235"/>
                <a:gd name="T88" fmla="*/ 0 w 179"/>
                <a:gd name="T89" fmla="*/ 33 h 235"/>
                <a:gd name="T90" fmla="*/ 21 w 179"/>
                <a:gd name="T91" fmla="*/ 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9" h="235">
                  <a:moveTo>
                    <a:pt x="33" y="182"/>
                  </a:moveTo>
                  <a:lnTo>
                    <a:pt x="28" y="183"/>
                  </a:lnTo>
                  <a:lnTo>
                    <a:pt x="24" y="184"/>
                  </a:lnTo>
                  <a:lnTo>
                    <a:pt x="21" y="187"/>
                  </a:lnTo>
                  <a:lnTo>
                    <a:pt x="17" y="192"/>
                  </a:lnTo>
                  <a:lnTo>
                    <a:pt x="16" y="196"/>
                  </a:lnTo>
                  <a:lnTo>
                    <a:pt x="14" y="201"/>
                  </a:lnTo>
                  <a:lnTo>
                    <a:pt x="16" y="206"/>
                  </a:lnTo>
                  <a:lnTo>
                    <a:pt x="17" y="211"/>
                  </a:lnTo>
                  <a:lnTo>
                    <a:pt x="21" y="215"/>
                  </a:lnTo>
                  <a:lnTo>
                    <a:pt x="24" y="217"/>
                  </a:lnTo>
                  <a:lnTo>
                    <a:pt x="28" y="220"/>
                  </a:lnTo>
                  <a:lnTo>
                    <a:pt x="33" y="220"/>
                  </a:lnTo>
                  <a:lnTo>
                    <a:pt x="38" y="220"/>
                  </a:lnTo>
                  <a:lnTo>
                    <a:pt x="44" y="217"/>
                  </a:lnTo>
                  <a:lnTo>
                    <a:pt x="47" y="215"/>
                  </a:lnTo>
                  <a:lnTo>
                    <a:pt x="50" y="211"/>
                  </a:lnTo>
                  <a:lnTo>
                    <a:pt x="52" y="206"/>
                  </a:lnTo>
                  <a:lnTo>
                    <a:pt x="52" y="201"/>
                  </a:lnTo>
                  <a:lnTo>
                    <a:pt x="52" y="196"/>
                  </a:lnTo>
                  <a:lnTo>
                    <a:pt x="50" y="192"/>
                  </a:lnTo>
                  <a:lnTo>
                    <a:pt x="47" y="187"/>
                  </a:lnTo>
                  <a:lnTo>
                    <a:pt x="44" y="184"/>
                  </a:lnTo>
                  <a:lnTo>
                    <a:pt x="38" y="183"/>
                  </a:lnTo>
                  <a:lnTo>
                    <a:pt x="33" y="182"/>
                  </a:lnTo>
                  <a:close/>
                  <a:moveTo>
                    <a:pt x="145" y="14"/>
                  </a:moveTo>
                  <a:lnTo>
                    <a:pt x="140" y="16"/>
                  </a:lnTo>
                  <a:lnTo>
                    <a:pt x="136" y="17"/>
                  </a:lnTo>
                  <a:lnTo>
                    <a:pt x="131" y="21"/>
                  </a:lnTo>
                  <a:lnTo>
                    <a:pt x="129" y="24"/>
                  </a:lnTo>
                  <a:lnTo>
                    <a:pt x="127" y="28"/>
                  </a:lnTo>
                  <a:lnTo>
                    <a:pt x="126" y="33"/>
                  </a:lnTo>
                  <a:lnTo>
                    <a:pt x="127" y="38"/>
                  </a:lnTo>
                  <a:lnTo>
                    <a:pt x="129" y="43"/>
                  </a:lnTo>
                  <a:lnTo>
                    <a:pt x="131" y="47"/>
                  </a:lnTo>
                  <a:lnTo>
                    <a:pt x="136" y="50"/>
                  </a:lnTo>
                  <a:lnTo>
                    <a:pt x="140" y="52"/>
                  </a:lnTo>
                  <a:lnTo>
                    <a:pt x="145" y="54"/>
                  </a:lnTo>
                  <a:lnTo>
                    <a:pt x="150" y="52"/>
                  </a:lnTo>
                  <a:lnTo>
                    <a:pt x="155" y="50"/>
                  </a:lnTo>
                  <a:lnTo>
                    <a:pt x="159" y="47"/>
                  </a:lnTo>
                  <a:lnTo>
                    <a:pt x="162" y="43"/>
                  </a:lnTo>
                  <a:lnTo>
                    <a:pt x="164" y="38"/>
                  </a:lnTo>
                  <a:lnTo>
                    <a:pt x="164" y="33"/>
                  </a:lnTo>
                  <a:lnTo>
                    <a:pt x="164" y="28"/>
                  </a:lnTo>
                  <a:lnTo>
                    <a:pt x="162" y="24"/>
                  </a:lnTo>
                  <a:lnTo>
                    <a:pt x="159" y="21"/>
                  </a:lnTo>
                  <a:lnTo>
                    <a:pt x="155" y="17"/>
                  </a:lnTo>
                  <a:lnTo>
                    <a:pt x="150" y="16"/>
                  </a:lnTo>
                  <a:lnTo>
                    <a:pt x="145" y="14"/>
                  </a:lnTo>
                  <a:close/>
                  <a:moveTo>
                    <a:pt x="33" y="14"/>
                  </a:moveTo>
                  <a:lnTo>
                    <a:pt x="28" y="16"/>
                  </a:lnTo>
                  <a:lnTo>
                    <a:pt x="24" y="17"/>
                  </a:lnTo>
                  <a:lnTo>
                    <a:pt x="21" y="21"/>
                  </a:lnTo>
                  <a:lnTo>
                    <a:pt x="17" y="24"/>
                  </a:lnTo>
                  <a:lnTo>
                    <a:pt x="16" y="28"/>
                  </a:lnTo>
                  <a:lnTo>
                    <a:pt x="14" y="33"/>
                  </a:lnTo>
                  <a:lnTo>
                    <a:pt x="16" y="38"/>
                  </a:lnTo>
                  <a:lnTo>
                    <a:pt x="17" y="43"/>
                  </a:lnTo>
                  <a:lnTo>
                    <a:pt x="21" y="47"/>
                  </a:lnTo>
                  <a:lnTo>
                    <a:pt x="24" y="50"/>
                  </a:lnTo>
                  <a:lnTo>
                    <a:pt x="28" y="52"/>
                  </a:lnTo>
                  <a:lnTo>
                    <a:pt x="33" y="54"/>
                  </a:lnTo>
                  <a:lnTo>
                    <a:pt x="38" y="52"/>
                  </a:lnTo>
                  <a:lnTo>
                    <a:pt x="44" y="50"/>
                  </a:lnTo>
                  <a:lnTo>
                    <a:pt x="47" y="47"/>
                  </a:lnTo>
                  <a:lnTo>
                    <a:pt x="50" y="43"/>
                  </a:lnTo>
                  <a:lnTo>
                    <a:pt x="52" y="38"/>
                  </a:lnTo>
                  <a:lnTo>
                    <a:pt x="52" y="33"/>
                  </a:lnTo>
                  <a:lnTo>
                    <a:pt x="52" y="28"/>
                  </a:lnTo>
                  <a:lnTo>
                    <a:pt x="50" y="24"/>
                  </a:lnTo>
                  <a:lnTo>
                    <a:pt x="47" y="21"/>
                  </a:lnTo>
                  <a:lnTo>
                    <a:pt x="44" y="17"/>
                  </a:lnTo>
                  <a:lnTo>
                    <a:pt x="38" y="16"/>
                  </a:lnTo>
                  <a:lnTo>
                    <a:pt x="33" y="14"/>
                  </a:lnTo>
                  <a:close/>
                  <a:moveTo>
                    <a:pt x="33" y="0"/>
                  </a:moveTo>
                  <a:lnTo>
                    <a:pt x="47" y="3"/>
                  </a:lnTo>
                  <a:lnTo>
                    <a:pt x="57" y="10"/>
                  </a:lnTo>
                  <a:lnTo>
                    <a:pt x="65" y="21"/>
                  </a:lnTo>
                  <a:lnTo>
                    <a:pt x="68" y="33"/>
                  </a:lnTo>
                  <a:lnTo>
                    <a:pt x="65" y="47"/>
                  </a:lnTo>
                  <a:lnTo>
                    <a:pt x="57" y="57"/>
                  </a:lnTo>
                  <a:lnTo>
                    <a:pt x="47" y="65"/>
                  </a:lnTo>
                  <a:lnTo>
                    <a:pt x="47" y="122"/>
                  </a:lnTo>
                  <a:lnTo>
                    <a:pt x="66" y="112"/>
                  </a:lnTo>
                  <a:lnTo>
                    <a:pt x="85" y="104"/>
                  </a:lnTo>
                  <a:lnTo>
                    <a:pt x="99" y="101"/>
                  </a:lnTo>
                  <a:lnTo>
                    <a:pt x="112" y="96"/>
                  </a:lnTo>
                  <a:lnTo>
                    <a:pt x="121" y="88"/>
                  </a:lnTo>
                  <a:lnTo>
                    <a:pt x="129" y="78"/>
                  </a:lnTo>
                  <a:lnTo>
                    <a:pt x="131" y="64"/>
                  </a:lnTo>
                  <a:lnTo>
                    <a:pt x="121" y="57"/>
                  </a:lnTo>
                  <a:lnTo>
                    <a:pt x="115" y="46"/>
                  </a:lnTo>
                  <a:lnTo>
                    <a:pt x="112" y="33"/>
                  </a:lnTo>
                  <a:lnTo>
                    <a:pt x="115" y="21"/>
                  </a:lnTo>
                  <a:lnTo>
                    <a:pt x="122" y="10"/>
                  </a:lnTo>
                  <a:lnTo>
                    <a:pt x="132" y="3"/>
                  </a:lnTo>
                  <a:lnTo>
                    <a:pt x="145" y="0"/>
                  </a:lnTo>
                  <a:lnTo>
                    <a:pt x="158" y="3"/>
                  </a:lnTo>
                  <a:lnTo>
                    <a:pt x="169" y="10"/>
                  </a:lnTo>
                  <a:lnTo>
                    <a:pt x="177" y="21"/>
                  </a:lnTo>
                  <a:lnTo>
                    <a:pt x="179" y="33"/>
                  </a:lnTo>
                  <a:lnTo>
                    <a:pt x="176" y="47"/>
                  </a:lnTo>
                  <a:lnTo>
                    <a:pt x="169" y="57"/>
                  </a:lnTo>
                  <a:lnTo>
                    <a:pt x="158" y="65"/>
                  </a:lnTo>
                  <a:lnTo>
                    <a:pt x="154" y="83"/>
                  </a:lnTo>
                  <a:lnTo>
                    <a:pt x="148" y="97"/>
                  </a:lnTo>
                  <a:lnTo>
                    <a:pt x="139" y="107"/>
                  </a:lnTo>
                  <a:lnTo>
                    <a:pt x="129" y="116"/>
                  </a:lnTo>
                  <a:lnTo>
                    <a:pt x="117" y="122"/>
                  </a:lnTo>
                  <a:lnTo>
                    <a:pt x="104" y="126"/>
                  </a:lnTo>
                  <a:lnTo>
                    <a:pt x="93" y="130"/>
                  </a:lnTo>
                  <a:lnTo>
                    <a:pt x="79" y="135"/>
                  </a:lnTo>
                  <a:lnTo>
                    <a:pt x="68" y="140"/>
                  </a:lnTo>
                  <a:lnTo>
                    <a:pt x="57" y="146"/>
                  </a:lnTo>
                  <a:lnTo>
                    <a:pt x="51" y="156"/>
                  </a:lnTo>
                  <a:lnTo>
                    <a:pt x="47" y="170"/>
                  </a:lnTo>
                  <a:lnTo>
                    <a:pt x="57" y="178"/>
                  </a:lnTo>
                  <a:lnTo>
                    <a:pt x="65" y="188"/>
                  </a:lnTo>
                  <a:lnTo>
                    <a:pt x="68" y="201"/>
                  </a:lnTo>
                  <a:lnTo>
                    <a:pt x="65" y="214"/>
                  </a:lnTo>
                  <a:lnTo>
                    <a:pt x="57" y="225"/>
                  </a:lnTo>
                  <a:lnTo>
                    <a:pt x="47" y="233"/>
                  </a:lnTo>
                  <a:lnTo>
                    <a:pt x="33" y="235"/>
                  </a:lnTo>
                  <a:lnTo>
                    <a:pt x="21" y="233"/>
                  </a:lnTo>
                  <a:lnTo>
                    <a:pt x="11" y="225"/>
                  </a:lnTo>
                  <a:lnTo>
                    <a:pt x="3" y="214"/>
                  </a:lnTo>
                  <a:lnTo>
                    <a:pt x="0" y="201"/>
                  </a:lnTo>
                  <a:lnTo>
                    <a:pt x="3" y="188"/>
                  </a:lnTo>
                  <a:lnTo>
                    <a:pt x="11" y="178"/>
                  </a:lnTo>
                  <a:lnTo>
                    <a:pt x="21" y="170"/>
                  </a:lnTo>
                  <a:lnTo>
                    <a:pt x="21" y="65"/>
                  </a:lnTo>
                  <a:lnTo>
                    <a:pt x="11" y="57"/>
                  </a:lnTo>
                  <a:lnTo>
                    <a:pt x="3" y="47"/>
                  </a:lnTo>
                  <a:lnTo>
                    <a:pt x="0" y="33"/>
                  </a:lnTo>
                  <a:lnTo>
                    <a:pt x="3" y="21"/>
                  </a:lnTo>
                  <a:lnTo>
                    <a:pt x="11" y="10"/>
                  </a:lnTo>
                  <a:lnTo>
                    <a:pt x="21" y="3"/>
                  </a:lnTo>
                  <a:lnTo>
                    <a:pt x="33" y="0"/>
                  </a:lnTo>
                  <a:close/>
                </a:path>
              </a:pathLst>
            </a:custGeom>
            <a:solidFill>
              <a:srgbClr val="984C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E7B552"/>
                </a:solidFill>
                <a:effectLst/>
                <a:uLnTx/>
                <a:uFillTx/>
                <a:latin typeface="等线" panose="020F0502020204030204"/>
                <a:ea typeface="等线" panose="02010600030101010101" pitchFamily="2" charset="-122"/>
                <a:cs typeface="+mn-cs"/>
              </a:endParaRPr>
            </a:p>
          </p:txBody>
        </p:sp>
      </p:grpSp>
      <p:grpSp>
        <p:nvGrpSpPr>
          <p:cNvPr id="29" name="组合 28"/>
          <p:cNvGrpSpPr/>
          <p:nvPr/>
        </p:nvGrpSpPr>
        <p:grpSpPr>
          <a:xfrm>
            <a:off x="850750" y="1102424"/>
            <a:ext cx="741600" cy="741600"/>
            <a:chOff x="4971467" y="2665071"/>
            <a:chExt cx="1053296" cy="1053296"/>
          </a:xfrm>
        </p:grpSpPr>
        <p:sp>
          <p:nvSpPr>
            <p:cNvPr id="43" name="矩形 42"/>
            <p:cNvSpPr/>
            <p:nvPr/>
          </p:nvSpPr>
          <p:spPr>
            <a:xfrm>
              <a:off x="4971467" y="2665071"/>
              <a:ext cx="1053296" cy="1053296"/>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7" name="Freeform 32"/>
            <p:cNvSpPr>
              <a:spLocks noChangeAspect="1" noEditPoints="1"/>
            </p:cNvSpPr>
            <p:nvPr/>
          </p:nvSpPr>
          <p:spPr bwMode="auto">
            <a:xfrm>
              <a:off x="5314351" y="2937305"/>
              <a:ext cx="367527" cy="540000"/>
            </a:xfrm>
            <a:custGeom>
              <a:avLst/>
              <a:gdLst>
                <a:gd name="T0" fmla="*/ 136 w 179"/>
                <a:gd name="T1" fmla="*/ 212 h 263"/>
                <a:gd name="T2" fmla="*/ 127 w 179"/>
                <a:gd name="T3" fmla="*/ 224 h 263"/>
                <a:gd name="T4" fmla="*/ 128 w 179"/>
                <a:gd name="T5" fmla="*/ 239 h 263"/>
                <a:gd name="T6" fmla="*/ 141 w 179"/>
                <a:gd name="T7" fmla="*/ 248 h 263"/>
                <a:gd name="T8" fmla="*/ 155 w 179"/>
                <a:gd name="T9" fmla="*/ 245 h 263"/>
                <a:gd name="T10" fmla="*/ 164 w 179"/>
                <a:gd name="T11" fmla="*/ 234 h 263"/>
                <a:gd name="T12" fmla="*/ 162 w 179"/>
                <a:gd name="T13" fmla="*/ 220 h 263"/>
                <a:gd name="T14" fmla="*/ 151 w 179"/>
                <a:gd name="T15" fmla="*/ 211 h 263"/>
                <a:gd name="T16" fmla="*/ 141 w 179"/>
                <a:gd name="T17" fmla="*/ 113 h 263"/>
                <a:gd name="T18" fmla="*/ 128 w 179"/>
                <a:gd name="T19" fmla="*/ 122 h 263"/>
                <a:gd name="T20" fmla="*/ 127 w 179"/>
                <a:gd name="T21" fmla="*/ 136 h 263"/>
                <a:gd name="T22" fmla="*/ 136 w 179"/>
                <a:gd name="T23" fmla="*/ 148 h 263"/>
                <a:gd name="T24" fmla="*/ 151 w 179"/>
                <a:gd name="T25" fmla="*/ 150 h 263"/>
                <a:gd name="T26" fmla="*/ 162 w 179"/>
                <a:gd name="T27" fmla="*/ 141 h 263"/>
                <a:gd name="T28" fmla="*/ 164 w 179"/>
                <a:gd name="T29" fmla="*/ 126 h 263"/>
                <a:gd name="T30" fmla="*/ 155 w 179"/>
                <a:gd name="T31" fmla="*/ 115 h 263"/>
                <a:gd name="T32" fmla="*/ 34 w 179"/>
                <a:gd name="T33" fmla="*/ 14 h 263"/>
                <a:gd name="T34" fmla="*/ 20 w 179"/>
                <a:gd name="T35" fmla="*/ 21 h 263"/>
                <a:gd name="T36" fmla="*/ 14 w 179"/>
                <a:gd name="T37" fmla="*/ 33 h 263"/>
                <a:gd name="T38" fmla="*/ 20 w 179"/>
                <a:gd name="T39" fmla="*/ 47 h 263"/>
                <a:gd name="T40" fmla="*/ 34 w 179"/>
                <a:gd name="T41" fmla="*/ 54 h 263"/>
                <a:gd name="T42" fmla="*/ 47 w 179"/>
                <a:gd name="T43" fmla="*/ 47 h 263"/>
                <a:gd name="T44" fmla="*/ 53 w 179"/>
                <a:gd name="T45" fmla="*/ 33 h 263"/>
                <a:gd name="T46" fmla="*/ 47 w 179"/>
                <a:gd name="T47" fmla="*/ 21 h 263"/>
                <a:gd name="T48" fmla="*/ 34 w 179"/>
                <a:gd name="T49" fmla="*/ 14 h 263"/>
                <a:gd name="T50" fmla="*/ 57 w 179"/>
                <a:gd name="T51" fmla="*/ 10 h 263"/>
                <a:gd name="T52" fmla="*/ 65 w 179"/>
                <a:gd name="T53" fmla="*/ 47 h 263"/>
                <a:gd name="T54" fmla="*/ 47 w 179"/>
                <a:gd name="T55" fmla="*/ 97 h 263"/>
                <a:gd name="T56" fmla="*/ 52 w 179"/>
                <a:gd name="T57" fmla="*/ 112 h 263"/>
                <a:gd name="T58" fmla="*/ 114 w 179"/>
                <a:gd name="T59" fmla="*/ 118 h 263"/>
                <a:gd name="T60" fmla="*/ 146 w 179"/>
                <a:gd name="T61" fmla="*/ 98 h 263"/>
                <a:gd name="T62" fmla="*/ 176 w 179"/>
                <a:gd name="T63" fmla="*/ 118 h 263"/>
                <a:gd name="T64" fmla="*/ 169 w 179"/>
                <a:gd name="T65" fmla="*/ 155 h 263"/>
                <a:gd name="T66" fmla="*/ 132 w 179"/>
                <a:gd name="T67" fmla="*/ 163 h 263"/>
                <a:gd name="T68" fmla="*/ 68 w 179"/>
                <a:gd name="T69" fmla="*/ 145 h 263"/>
                <a:gd name="T70" fmla="*/ 47 w 179"/>
                <a:gd name="T71" fmla="*/ 195 h 263"/>
                <a:gd name="T72" fmla="*/ 52 w 179"/>
                <a:gd name="T73" fmla="*/ 210 h 263"/>
                <a:gd name="T74" fmla="*/ 114 w 179"/>
                <a:gd name="T75" fmla="*/ 216 h 263"/>
                <a:gd name="T76" fmla="*/ 146 w 179"/>
                <a:gd name="T77" fmla="*/ 196 h 263"/>
                <a:gd name="T78" fmla="*/ 176 w 179"/>
                <a:gd name="T79" fmla="*/ 216 h 263"/>
                <a:gd name="T80" fmla="*/ 169 w 179"/>
                <a:gd name="T81" fmla="*/ 253 h 263"/>
                <a:gd name="T82" fmla="*/ 132 w 179"/>
                <a:gd name="T83" fmla="*/ 261 h 263"/>
                <a:gd name="T84" fmla="*/ 68 w 179"/>
                <a:gd name="T85" fmla="*/ 243 h 263"/>
                <a:gd name="T86" fmla="*/ 32 w 179"/>
                <a:gd name="T87" fmla="*/ 225 h 263"/>
                <a:gd name="T88" fmla="*/ 20 w 179"/>
                <a:gd name="T89" fmla="*/ 195 h 263"/>
                <a:gd name="T90" fmla="*/ 2 w 179"/>
                <a:gd name="T91" fmla="*/ 47 h 263"/>
                <a:gd name="T92" fmla="*/ 10 w 179"/>
                <a:gd name="T93" fmla="*/ 1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9" h="263">
                  <a:moveTo>
                    <a:pt x="146" y="210"/>
                  </a:moveTo>
                  <a:lnTo>
                    <a:pt x="141" y="211"/>
                  </a:lnTo>
                  <a:lnTo>
                    <a:pt x="136" y="212"/>
                  </a:lnTo>
                  <a:lnTo>
                    <a:pt x="132" y="215"/>
                  </a:lnTo>
                  <a:lnTo>
                    <a:pt x="128" y="220"/>
                  </a:lnTo>
                  <a:lnTo>
                    <a:pt x="127" y="224"/>
                  </a:lnTo>
                  <a:lnTo>
                    <a:pt x="126" y="229"/>
                  </a:lnTo>
                  <a:lnTo>
                    <a:pt x="127" y="234"/>
                  </a:lnTo>
                  <a:lnTo>
                    <a:pt x="128" y="239"/>
                  </a:lnTo>
                  <a:lnTo>
                    <a:pt x="132" y="243"/>
                  </a:lnTo>
                  <a:lnTo>
                    <a:pt x="136" y="245"/>
                  </a:lnTo>
                  <a:lnTo>
                    <a:pt x="141" y="248"/>
                  </a:lnTo>
                  <a:lnTo>
                    <a:pt x="146" y="248"/>
                  </a:lnTo>
                  <a:lnTo>
                    <a:pt x="151" y="248"/>
                  </a:lnTo>
                  <a:lnTo>
                    <a:pt x="155" y="245"/>
                  </a:lnTo>
                  <a:lnTo>
                    <a:pt x="159" y="243"/>
                  </a:lnTo>
                  <a:lnTo>
                    <a:pt x="162" y="239"/>
                  </a:lnTo>
                  <a:lnTo>
                    <a:pt x="164" y="234"/>
                  </a:lnTo>
                  <a:lnTo>
                    <a:pt x="165" y="229"/>
                  </a:lnTo>
                  <a:lnTo>
                    <a:pt x="164" y="224"/>
                  </a:lnTo>
                  <a:lnTo>
                    <a:pt x="162" y="220"/>
                  </a:lnTo>
                  <a:lnTo>
                    <a:pt x="159" y="215"/>
                  </a:lnTo>
                  <a:lnTo>
                    <a:pt x="155" y="212"/>
                  </a:lnTo>
                  <a:lnTo>
                    <a:pt x="151" y="211"/>
                  </a:lnTo>
                  <a:lnTo>
                    <a:pt x="146" y="210"/>
                  </a:lnTo>
                  <a:close/>
                  <a:moveTo>
                    <a:pt x="146" y="112"/>
                  </a:moveTo>
                  <a:lnTo>
                    <a:pt x="141" y="113"/>
                  </a:lnTo>
                  <a:lnTo>
                    <a:pt x="136" y="115"/>
                  </a:lnTo>
                  <a:lnTo>
                    <a:pt x="132" y="118"/>
                  </a:lnTo>
                  <a:lnTo>
                    <a:pt x="128" y="122"/>
                  </a:lnTo>
                  <a:lnTo>
                    <a:pt x="127" y="126"/>
                  </a:lnTo>
                  <a:lnTo>
                    <a:pt x="126" y="131"/>
                  </a:lnTo>
                  <a:lnTo>
                    <a:pt x="127" y="136"/>
                  </a:lnTo>
                  <a:lnTo>
                    <a:pt x="128" y="141"/>
                  </a:lnTo>
                  <a:lnTo>
                    <a:pt x="132" y="145"/>
                  </a:lnTo>
                  <a:lnTo>
                    <a:pt x="136" y="148"/>
                  </a:lnTo>
                  <a:lnTo>
                    <a:pt x="141" y="150"/>
                  </a:lnTo>
                  <a:lnTo>
                    <a:pt x="146" y="150"/>
                  </a:lnTo>
                  <a:lnTo>
                    <a:pt x="151" y="150"/>
                  </a:lnTo>
                  <a:lnTo>
                    <a:pt x="155" y="148"/>
                  </a:lnTo>
                  <a:lnTo>
                    <a:pt x="159" y="145"/>
                  </a:lnTo>
                  <a:lnTo>
                    <a:pt x="162" y="141"/>
                  </a:lnTo>
                  <a:lnTo>
                    <a:pt x="164" y="136"/>
                  </a:lnTo>
                  <a:lnTo>
                    <a:pt x="165" y="131"/>
                  </a:lnTo>
                  <a:lnTo>
                    <a:pt x="164" y="126"/>
                  </a:lnTo>
                  <a:lnTo>
                    <a:pt x="162" y="122"/>
                  </a:lnTo>
                  <a:lnTo>
                    <a:pt x="159" y="118"/>
                  </a:lnTo>
                  <a:lnTo>
                    <a:pt x="155" y="115"/>
                  </a:lnTo>
                  <a:lnTo>
                    <a:pt x="151" y="113"/>
                  </a:lnTo>
                  <a:lnTo>
                    <a:pt x="146" y="112"/>
                  </a:lnTo>
                  <a:close/>
                  <a:moveTo>
                    <a:pt x="34" y="14"/>
                  </a:moveTo>
                  <a:lnTo>
                    <a:pt x="29" y="16"/>
                  </a:lnTo>
                  <a:lnTo>
                    <a:pt x="24" y="17"/>
                  </a:lnTo>
                  <a:lnTo>
                    <a:pt x="20" y="21"/>
                  </a:lnTo>
                  <a:lnTo>
                    <a:pt x="18" y="24"/>
                  </a:lnTo>
                  <a:lnTo>
                    <a:pt x="15" y="28"/>
                  </a:lnTo>
                  <a:lnTo>
                    <a:pt x="14" y="33"/>
                  </a:lnTo>
                  <a:lnTo>
                    <a:pt x="15" y="38"/>
                  </a:lnTo>
                  <a:lnTo>
                    <a:pt x="18" y="43"/>
                  </a:lnTo>
                  <a:lnTo>
                    <a:pt x="20" y="47"/>
                  </a:lnTo>
                  <a:lnTo>
                    <a:pt x="24" y="50"/>
                  </a:lnTo>
                  <a:lnTo>
                    <a:pt x="29" y="52"/>
                  </a:lnTo>
                  <a:lnTo>
                    <a:pt x="34" y="54"/>
                  </a:lnTo>
                  <a:lnTo>
                    <a:pt x="39" y="52"/>
                  </a:lnTo>
                  <a:lnTo>
                    <a:pt x="43" y="50"/>
                  </a:lnTo>
                  <a:lnTo>
                    <a:pt x="47" y="47"/>
                  </a:lnTo>
                  <a:lnTo>
                    <a:pt x="51" y="43"/>
                  </a:lnTo>
                  <a:lnTo>
                    <a:pt x="52" y="38"/>
                  </a:lnTo>
                  <a:lnTo>
                    <a:pt x="53" y="33"/>
                  </a:lnTo>
                  <a:lnTo>
                    <a:pt x="52" y="28"/>
                  </a:lnTo>
                  <a:lnTo>
                    <a:pt x="51" y="24"/>
                  </a:lnTo>
                  <a:lnTo>
                    <a:pt x="47" y="21"/>
                  </a:lnTo>
                  <a:lnTo>
                    <a:pt x="43" y="17"/>
                  </a:lnTo>
                  <a:lnTo>
                    <a:pt x="39" y="16"/>
                  </a:lnTo>
                  <a:lnTo>
                    <a:pt x="34" y="14"/>
                  </a:lnTo>
                  <a:close/>
                  <a:moveTo>
                    <a:pt x="34" y="0"/>
                  </a:moveTo>
                  <a:lnTo>
                    <a:pt x="47" y="3"/>
                  </a:lnTo>
                  <a:lnTo>
                    <a:pt x="57" y="10"/>
                  </a:lnTo>
                  <a:lnTo>
                    <a:pt x="65" y="21"/>
                  </a:lnTo>
                  <a:lnTo>
                    <a:pt x="67" y="33"/>
                  </a:lnTo>
                  <a:lnTo>
                    <a:pt x="65" y="47"/>
                  </a:lnTo>
                  <a:lnTo>
                    <a:pt x="57" y="57"/>
                  </a:lnTo>
                  <a:lnTo>
                    <a:pt x="47" y="65"/>
                  </a:lnTo>
                  <a:lnTo>
                    <a:pt x="47" y="97"/>
                  </a:lnTo>
                  <a:lnTo>
                    <a:pt x="47" y="101"/>
                  </a:lnTo>
                  <a:lnTo>
                    <a:pt x="49" y="106"/>
                  </a:lnTo>
                  <a:lnTo>
                    <a:pt x="52" y="112"/>
                  </a:lnTo>
                  <a:lnTo>
                    <a:pt x="58" y="116"/>
                  </a:lnTo>
                  <a:lnTo>
                    <a:pt x="68" y="118"/>
                  </a:lnTo>
                  <a:lnTo>
                    <a:pt x="114" y="118"/>
                  </a:lnTo>
                  <a:lnTo>
                    <a:pt x="122" y="108"/>
                  </a:lnTo>
                  <a:lnTo>
                    <a:pt x="132" y="101"/>
                  </a:lnTo>
                  <a:lnTo>
                    <a:pt x="146" y="98"/>
                  </a:lnTo>
                  <a:lnTo>
                    <a:pt x="159" y="101"/>
                  </a:lnTo>
                  <a:lnTo>
                    <a:pt x="169" y="108"/>
                  </a:lnTo>
                  <a:lnTo>
                    <a:pt x="176" y="118"/>
                  </a:lnTo>
                  <a:lnTo>
                    <a:pt x="179" y="131"/>
                  </a:lnTo>
                  <a:lnTo>
                    <a:pt x="176" y="145"/>
                  </a:lnTo>
                  <a:lnTo>
                    <a:pt x="169" y="155"/>
                  </a:lnTo>
                  <a:lnTo>
                    <a:pt x="159" y="163"/>
                  </a:lnTo>
                  <a:lnTo>
                    <a:pt x="146" y="165"/>
                  </a:lnTo>
                  <a:lnTo>
                    <a:pt x="132" y="163"/>
                  </a:lnTo>
                  <a:lnTo>
                    <a:pt x="122" y="155"/>
                  </a:lnTo>
                  <a:lnTo>
                    <a:pt x="114" y="145"/>
                  </a:lnTo>
                  <a:lnTo>
                    <a:pt x="68" y="145"/>
                  </a:lnTo>
                  <a:lnTo>
                    <a:pt x="57" y="144"/>
                  </a:lnTo>
                  <a:lnTo>
                    <a:pt x="47" y="140"/>
                  </a:lnTo>
                  <a:lnTo>
                    <a:pt x="47" y="195"/>
                  </a:lnTo>
                  <a:lnTo>
                    <a:pt x="47" y="198"/>
                  </a:lnTo>
                  <a:lnTo>
                    <a:pt x="49" y="203"/>
                  </a:lnTo>
                  <a:lnTo>
                    <a:pt x="52" y="210"/>
                  </a:lnTo>
                  <a:lnTo>
                    <a:pt x="58" y="214"/>
                  </a:lnTo>
                  <a:lnTo>
                    <a:pt x="68" y="216"/>
                  </a:lnTo>
                  <a:lnTo>
                    <a:pt x="114" y="216"/>
                  </a:lnTo>
                  <a:lnTo>
                    <a:pt x="122" y="205"/>
                  </a:lnTo>
                  <a:lnTo>
                    <a:pt x="132" y="198"/>
                  </a:lnTo>
                  <a:lnTo>
                    <a:pt x="146" y="196"/>
                  </a:lnTo>
                  <a:lnTo>
                    <a:pt x="159" y="198"/>
                  </a:lnTo>
                  <a:lnTo>
                    <a:pt x="169" y="206"/>
                  </a:lnTo>
                  <a:lnTo>
                    <a:pt x="176" y="216"/>
                  </a:lnTo>
                  <a:lnTo>
                    <a:pt x="179" y="229"/>
                  </a:lnTo>
                  <a:lnTo>
                    <a:pt x="176" y="242"/>
                  </a:lnTo>
                  <a:lnTo>
                    <a:pt x="169" y="253"/>
                  </a:lnTo>
                  <a:lnTo>
                    <a:pt x="159" y="259"/>
                  </a:lnTo>
                  <a:lnTo>
                    <a:pt x="146" y="263"/>
                  </a:lnTo>
                  <a:lnTo>
                    <a:pt x="132" y="261"/>
                  </a:lnTo>
                  <a:lnTo>
                    <a:pt x="122" y="253"/>
                  </a:lnTo>
                  <a:lnTo>
                    <a:pt x="114" y="243"/>
                  </a:lnTo>
                  <a:lnTo>
                    <a:pt x="68" y="243"/>
                  </a:lnTo>
                  <a:lnTo>
                    <a:pt x="53" y="240"/>
                  </a:lnTo>
                  <a:lnTo>
                    <a:pt x="40" y="234"/>
                  </a:lnTo>
                  <a:lnTo>
                    <a:pt x="32" y="225"/>
                  </a:lnTo>
                  <a:lnTo>
                    <a:pt x="25" y="215"/>
                  </a:lnTo>
                  <a:lnTo>
                    <a:pt x="21" y="205"/>
                  </a:lnTo>
                  <a:lnTo>
                    <a:pt x="20" y="195"/>
                  </a:lnTo>
                  <a:lnTo>
                    <a:pt x="20" y="65"/>
                  </a:lnTo>
                  <a:lnTo>
                    <a:pt x="10" y="57"/>
                  </a:lnTo>
                  <a:lnTo>
                    <a:pt x="2" y="47"/>
                  </a:lnTo>
                  <a:lnTo>
                    <a:pt x="0" y="33"/>
                  </a:lnTo>
                  <a:lnTo>
                    <a:pt x="2" y="21"/>
                  </a:lnTo>
                  <a:lnTo>
                    <a:pt x="10" y="10"/>
                  </a:lnTo>
                  <a:lnTo>
                    <a:pt x="20" y="3"/>
                  </a:lnTo>
                  <a:lnTo>
                    <a:pt x="34" y="0"/>
                  </a:lnTo>
                  <a:close/>
                </a:path>
              </a:pathLst>
            </a:custGeom>
            <a:solidFill>
              <a:srgbClr val="E5B3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48" name="组合 47"/>
          <p:cNvGrpSpPr/>
          <p:nvPr/>
        </p:nvGrpSpPr>
        <p:grpSpPr>
          <a:xfrm>
            <a:off x="838906" y="3439786"/>
            <a:ext cx="741600" cy="741600"/>
            <a:chOff x="4971467" y="3776242"/>
            <a:chExt cx="1053296" cy="1053296"/>
          </a:xfrm>
        </p:grpSpPr>
        <p:sp>
          <p:nvSpPr>
            <p:cNvPr id="49" name="矩形 48"/>
            <p:cNvSpPr/>
            <p:nvPr/>
          </p:nvSpPr>
          <p:spPr>
            <a:xfrm>
              <a:off x="4971467" y="3776242"/>
              <a:ext cx="1053296" cy="1053296"/>
            </a:xfrm>
            <a:prstGeom prst="rect">
              <a:avLst/>
            </a:prstGeom>
            <a:solidFill>
              <a:srgbClr val="E7B552"/>
            </a:solidFill>
            <a:ln w="19050">
              <a:solidFill>
                <a:srgbClr val="E7B55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0" name="Freeform 33"/>
            <p:cNvSpPr>
              <a:spLocks noChangeAspect="1" noEditPoints="1"/>
            </p:cNvSpPr>
            <p:nvPr/>
          </p:nvSpPr>
          <p:spPr bwMode="auto">
            <a:xfrm>
              <a:off x="5421135" y="4082459"/>
              <a:ext cx="153957" cy="540000"/>
            </a:xfrm>
            <a:custGeom>
              <a:avLst/>
              <a:gdLst>
                <a:gd name="T0" fmla="*/ 28 w 67"/>
                <a:gd name="T1" fmla="*/ 183 h 235"/>
                <a:gd name="T2" fmla="*/ 20 w 67"/>
                <a:gd name="T3" fmla="*/ 187 h 235"/>
                <a:gd name="T4" fmla="*/ 15 w 67"/>
                <a:gd name="T5" fmla="*/ 196 h 235"/>
                <a:gd name="T6" fmla="*/ 15 w 67"/>
                <a:gd name="T7" fmla="*/ 206 h 235"/>
                <a:gd name="T8" fmla="*/ 20 w 67"/>
                <a:gd name="T9" fmla="*/ 215 h 235"/>
                <a:gd name="T10" fmla="*/ 28 w 67"/>
                <a:gd name="T11" fmla="*/ 220 h 235"/>
                <a:gd name="T12" fmla="*/ 38 w 67"/>
                <a:gd name="T13" fmla="*/ 220 h 235"/>
                <a:gd name="T14" fmla="*/ 47 w 67"/>
                <a:gd name="T15" fmla="*/ 215 h 235"/>
                <a:gd name="T16" fmla="*/ 52 w 67"/>
                <a:gd name="T17" fmla="*/ 206 h 235"/>
                <a:gd name="T18" fmla="*/ 52 w 67"/>
                <a:gd name="T19" fmla="*/ 196 h 235"/>
                <a:gd name="T20" fmla="*/ 47 w 67"/>
                <a:gd name="T21" fmla="*/ 187 h 235"/>
                <a:gd name="T22" fmla="*/ 38 w 67"/>
                <a:gd name="T23" fmla="*/ 183 h 235"/>
                <a:gd name="T24" fmla="*/ 33 w 67"/>
                <a:gd name="T25" fmla="*/ 14 h 235"/>
                <a:gd name="T26" fmla="*/ 24 w 67"/>
                <a:gd name="T27" fmla="*/ 17 h 235"/>
                <a:gd name="T28" fmla="*/ 17 w 67"/>
                <a:gd name="T29" fmla="*/ 24 h 235"/>
                <a:gd name="T30" fmla="*/ 14 w 67"/>
                <a:gd name="T31" fmla="*/ 33 h 235"/>
                <a:gd name="T32" fmla="*/ 17 w 67"/>
                <a:gd name="T33" fmla="*/ 43 h 235"/>
                <a:gd name="T34" fmla="*/ 24 w 67"/>
                <a:gd name="T35" fmla="*/ 50 h 235"/>
                <a:gd name="T36" fmla="*/ 33 w 67"/>
                <a:gd name="T37" fmla="*/ 54 h 235"/>
                <a:gd name="T38" fmla="*/ 43 w 67"/>
                <a:gd name="T39" fmla="*/ 50 h 235"/>
                <a:gd name="T40" fmla="*/ 51 w 67"/>
                <a:gd name="T41" fmla="*/ 43 h 235"/>
                <a:gd name="T42" fmla="*/ 53 w 67"/>
                <a:gd name="T43" fmla="*/ 33 h 235"/>
                <a:gd name="T44" fmla="*/ 51 w 67"/>
                <a:gd name="T45" fmla="*/ 24 h 235"/>
                <a:gd name="T46" fmla="*/ 43 w 67"/>
                <a:gd name="T47" fmla="*/ 17 h 235"/>
                <a:gd name="T48" fmla="*/ 33 w 67"/>
                <a:gd name="T49" fmla="*/ 14 h 235"/>
                <a:gd name="T50" fmla="*/ 47 w 67"/>
                <a:gd name="T51" fmla="*/ 3 h 235"/>
                <a:gd name="T52" fmla="*/ 65 w 67"/>
                <a:gd name="T53" fmla="*/ 21 h 235"/>
                <a:gd name="T54" fmla="*/ 65 w 67"/>
                <a:gd name="T55" fmla="*/ 47 h 235"/>
                <a:gd name="T56" fmla="*/ 47 w 67"/>
                <a:gd name="T57" fmla="*/ 65 h 235"/>
                <a:gd name="T58" fmla="*/ 57 w 67"/>
                <a:gd name="T59" fmla="*/ 178 h 235"/>
                <a:gd name="T60" fmla="*/ 67 w 67"/>
                <a:gd name="T61" fmla="*/ 201 h 235"/>
                <a:gd name="T62" fmla="*/ 57 w 67"/>
                <a:gd name="T63" fmla="*/ 225 h 235"/>
                <a:gd name="T64" fmla="*/ 33 w 67"/>
                <a:gd name="T65" fmla="*/ 235 h 235"/>
                <a:gd name="T66" fmla="*/ 10 w 67"/>
                <a:gd name="T67" fmla="*/ 225 h 235"/>
                <a:gd name="T68" fmla="*/ 0 w 67"/>
                <a:gd name="T69" fmla="*/ 201 h 235"/>
                <a:gd name="T70" fmla="*/ 10 w 67"/>
                <a:gd name="T71" fmla="*/ 178 h 235"/>
                <a:gd name="T72" fmla="*/ 20 w 67"/>
                <a:gd name="T73" fmla="*/ 65 h 235"/>
                <a:gd name="T74" fmla="*/ 3 w 67"/>
                <a:gd name="T75" fmla="*/ 47 h 235"/>
                <a:gd name="T76" fmla="*/ 3 w 67"/>
                <a:gd name="T77" fmla="*/ 21 h 235"/>
                <a:gd name="T78" fmla="*/ 20 w 67"/>
                <a:gd name="T79" fmla="*/ 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7" h="235">
                  <a:moveTo>
                    <a:pt x="33" y="182"/>
                  </a:moveTo>
                  <a:lnTo>
                    <a:pt x="28" y="183"/>
                  </a:lnTo>
                  <a:lnTo>
                    <a:pt x="24" y="184"/>
                  </a:lnTo>
                  <a:lnTo>
                    <a:pt x="20" y="187"/>
                  </a:lnTo>
                  <a:lnTo>
                    <a:pt x="17" y="192"/>
                  </a:lnTo>
                  <a:lnTo>
                    <a:pt x="15" y="196"/>
                  </a:lnTo>
                  <a:lnTo>
                    <a:pt x="14" y="201"/>
                  </a:lnTo>
                  <a:lnTo>
                    <a:pt x="15" y="206"/>
                  </a:lnTo>
                  <a:lnTo>
                    <a:pt x="17" y="211"/>
                  </a:lnTo>
                  <a:lnTo>
                    <a:pt x="20" y="215"/>
                  </a:lnTo>
                  <a:lnTo>
                    <a:pt x="24" y="217"/>
                  </a:lnTo>
                  <a:lnTo>
                    <a:pt x="28" y="220"/>
                  </a:lnTo>
                  <a:lnTo>
                    <a:pt x="33" y="220"/>
                  </a:lnTo>
                  <a:lnTo>
                    <a:pt x="38" y="220"/>
                  </a:lnTo>
                  <a:lnTo>
                    <a:pt x="43" y="217"/>
                  </a:lnTo>
                  <a:lnTo>
                    <a:pt x="47" y="215"/>
                  </a:lnTo>
                  <a:lnTo>
                    <a:pt x="51" y="211"/>
                  </a:lnTo>
                  <a:lnTo>
                    <a:pt x="52" y="206"/>
                  </a:lnTo>
                  <a:lnTo>
                    <a:pt x="53" y="201"/>
                  </a:lnTo>
                  <a:lnTo>
                    <a:pt x="52" y="196"/>
                  </a:lnTo>
                  <a:lnTo>
                    <a:pt x="51" y="192"/>
                  </a:lnTo>
                  <a:lnTo>
                    <a:pt x="47" y="187"/>
                  </a:lnTo>
                  <a:lnTo>
                    <a:pt x="43" y="184"/>
                  </a:lnTo>
                  <a:lnTo>
                    <a:pt x="38" y="183"/>
                  </a:lnTo>
                  <a:lnTo>
                    <a:pt x="33" y="182"/>
                  </a:lnTo>
                  <a:close/>
                  <a:moveTo>
                    <a:pt x="33" y="14"/>
                  </a:moveTo>
                  <a:lnTo>
                    <a:pt x="28" y="16"/>
                  </a:lnTo>
                  <a:lnTo>
                    <a:pt x="24" y="17"/>
                  </a:lnTo>
                  <a:lnTo>
                    <a:pt x="20" y="21"/>
                  </a:lnTo>
                  <a:lnTo>
                    <a:pt x="17" y="24"/>
                  </a:lnTo>
                  <a:lnTo>
                    <a:pt x="15" y="28"/>
                  </a:lnTo>
                  <a:lnTo>
                    <a:pt x="14" y="33"/>
                  </a:lnTo>
                  <a:lnTo>
                    <a:pt x="15" y="38"/>
                  </a:lnTo>
                  <a:lnTo>
                    <a:pt x="17" y="43"/>
                  </a:lnTo>
                  <a:lnTo>
                    <a:pt x="20" y="47"/>
                  </a:lnTo>
                  <a:lnTo>
                    <a:pt x="24" y="50"/>
                  </a:lnTo>
                  <a:lnTo>
                    <a:pt x="28" y="52"/>
                  </a:lnTo>
                  <a:lnTo>
                    <a:pt x="33" y="54"/>
                  </a:lnTo>
                  <a:lnTo>
                    <a:pt x="38" y="52"/>
                  </a:lnTo>
                  <a:lnTo>
                    <a:pt x="43" y="50"/>
                  </a:lnTo>
                  <a:lnTo>
                    <a:pt x="47" y="47"/>
                  </a:lnTo>
                  <a:lnTo>
                    <a:pt x="51" y="43"/>
                  </a:lnTo>
                  <a:lnTo>
                    <a:pt x="52" y="38"/>
                  </a:lnTo>
                  <a:lnTo>
                    <a:pt x="53" y="33"/>
                  </a:lnTo>
                  <a:lnTo>
                    <a:pt x="52" y="28"/>
                  </a:lnTo>
                  <a:lnTo>
                    <a:pt x="51" y="24"/>
                  </a:lnTo>
                  <a:lnTo>
                    <a:pt x="47" y="21"/>
                  </a:lnTo>
                  <a:lnTo>
                    <a:pt x="43" y="17"/>
                  </a:lnTo>
                  <a:lnTo>
                    <a:pt x="38" y="16"/>
                  </a:lnTo>
                  <a:lnTo>
                    <a:pt x="33" y="14"/>
                  </a:lnTo>
                  <a:close/>
                  <a:moveTo>
                    <a:pt x="33" y="0"/>
                  </a:moveTo>
                  <a:lnTo>
                    <a:pt x="47" y="3"/>
                  </a:lnTo>
                  <a:lnTo>
                    <a:pt x="57" y="10"/>
                  </a:lnTo>
                  <a:lnTo>
                    <a:pt x="65" y="21"/>
                  </a:lnTo>
                  <a:lnTo>
                    <a:pt x="67" y="33"/>
                  </a:lnTo>
                  <a:lnTo>
                    <a:pt x="65" y="47"/>
                  </a:lnTo>
                  <a:lnTo>
                    <a:pt x="57" y="57"/>
                  </a:lnTo>
                  <a:lnTo>
                    <a:pt x="47" y="65"/>
                  </a:lnTo>
                  <a:lnTo>
                    <a:pt x="47" y="170"/>
                  </a:lnTo>
                  <a:lnTo>
                    <a:pt x="57" y="178"/>
                  </a:lnTo>
                  <a:lnTo>
                    <a:pt x="65" y="188"/>
                  </a:lnTo>
                  <a:lnTo>
                    <a:pt x="67" y="201"/>
                  </a:lnTo>
                  <a:lnTo>
                    <a:pt x="65" y="214"/>
                  </a:lnTo>
                  <a:lnTo>
                    <a:pt x="57" y="225"/>
                  </a:lnTo>
                  <a:lnTo>
                    <a:pt x="47" y="233"/>
                  </a:lnTo>
                  <a:lnTo>
                    <a:pt x="33" y="235"/>
                  </a:lnTo>
                  <a:lnTo>
                    <a:pt x="20" y="233"/>
                  </a:lnTo>
                  <a:lnTo>
                    <a:pt x="10" y="225"/>
                  </a:lnTo>
                  <a:lnTo>
                    <a:pt x="3" y="214"/>
                  </a:lnTo>
                  <a:lnTo>
                    <a:pt x="0" y="201"/>
                  </a:lnTo>
                  <a:lnTo>
                    <a:pt x="3" y="188"/>
                  </a:lnTo>
                  <a:lnTo>
                    <a:pt x="10" y="178"/>
                  </a:lnTo>
                  <a:lnTo>
                    <a:pt x="20" y="170"/>
                  </a:lnTo>
                  <a:lnTo>
                    <a:pt x="20" y="65"/>
                  </a:lnTo>
                  <a:lnTo>
                    <a:pt x="10" y="57"/>
                  </a:lnTo>
                  <a:lnTo>
                    <a:pt x="3" y="47"/>
                  </a:lnTo>
                  <a:lnTo>
                    <a:pt x="0" y="33"/>
                  </a:lnTo>
                  <a:lnTo>
                    <a:pt x="3" y="21"/>
                  </a:lnTo>
                  <a:lnTo>
                    <a:pt x="10" y="10"/>
                  </a:lnTo>
                  <a:lnTo>
                    <a:pt x="20" y="3"/>
                  </a:lnTo>
                  <a:lnTo>
                    <a:pt x="33" y="0"/>
                  </a:lnTo>
                  <a:close/>
                </a:path>
              </a:pathLst>
            </a:custGeom>
            <a:solidFill>
              <a:srgbClr val="984C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aphicFrame>
        <p:nvGraphicFramePr>
          <p:cNvPr id="18" name="表格 17">
            <a:extLst>
              <a:ext uri="{FF2B5EF4-FFF2-40B4-BE49-F238E27FC236}">
                <a16:creationId xmlns:a16="http://schemas.microsoft.com/office/drawing/2014/main" id="{7CDB0881-7F9D-42D0-ABC5-8C67D81C2DFD}"/>
              </a:ext>
            </a:extLst>
          </p:cNvPr>
          <p:cNvGraphicFramePr>
            <a:graphicFrameLocks noGrp="1"/>
          </p:cNvGraphicFramePr>
          <p:nvPr>
            <p:extLst>
              <p:ext uri="{D42A27DB-BD31-4B8C-83A1-F6EECF244321}">
                <p14:modId xmlns:p14="http://schemas.microsoft.com/office/powerpoint/2010/main" val="3974378764"/>
              </p:ext>
            </p:extLst>
          </p:nvPr>
        </p:nvGraphicFramePr>
        <p:xfrm>
          <a:off x="1735494" y="801757"/>
          <a:ext cx="10080686" cy="5837193"/>
        </p:xfrm>
        <a:graphic>
          <a:graphicData uri="http://schemas.openxmlformats.org/drawingml/2006/table">
            <a:tbl>
              <a:tblPr firstRow="1" firstCol="1" bandRow="1">
                <a:tableStyleId>{5C22544A-7EE6-4342-B048-85BDC9FD1C3A}</a:tableStyleId>
              </a:tblPr>
              <a:tblGrid>
                <a:gridCol w="2911151">
                  <a:extLst>
                    <a:ext uri="{9D8B030D-6E8A-4147-A177-3AD203B41FA5}">
                      <a16:colId xmlns:a16="http://schemas.microsoft.com/office/drawing/2014/main" val="2808739284"/>
                    </a:ext>
                  </a:extLst>
                </a:gridCol>
                <a:gridCol w="1119673">
                  <a:extLst>
                    <a:ext uri="{9D8B030D-6E8A-4147-A177-3AD203B41FA5}">
                      <a16:colId xmlns:a16="http://schemas.microsoft.com/office/drawing/2014/main" val="2776556068"/>
                    </a:ext>
                  </a:extLst>
                </a:gridCol>
                <a:gridCol w="3424335">
                  <a:extLst>
                    <a:ext uri="{9D8B030D-6E8A-4147-A177-3AD203B41FA5}">
                      <a16:colId xmlns:a16="http://schemas.microsoft.com/office/drawing/2014/main" val="3456316065"/>
                    </a:ext>
                  </a:extLst>
                </a:gridCol>
                <a:gridCol w="1069190">
                  <a:extLst>
                    <a:ext uri="{9D8B030D-6E8A-4147-A177-3AD203B41FA5}">
                      <a16:colId xmlns:a16="http://schemas.microsoft.com/office/drawing/2014/main" val="2310477417"/>
                    </a:ext>
                  </a:extLst>
                </a:gridCol>
                <a:gridCol w="1556337">
                  <a:extLst>
                    <a:ext uri="{9D8B030D-6E8A-4147-A177-3AD203B41FA5}">
                      <a16:colId xmlns:a16="http://schemas.microsoft.com/office/drawing/2014/main" val="2344694227"/>
                    </a:ext>
                  </a:extLst>
                </a:gridCol>
              </a:tblGrid>
              <a:tr h="516025">
                <a:tc>
                  <a:txBody>
                    <a:bodyPr/>
                    <a:lstStyle/>
                    <a:p>
                      <a:pPr algn="ctr">
                        <a:spcAft>
                          <a:spcPts val="0"/>
                        </a:spcAft>
                      </a:pPr>
                      <a:r>
                        <a:rPr lang="en-US" sz="1800" kern="100" dirty="0">
                          <a:solidFill>
                            <a:srgbClr val="A95852"/>
                          </a:solidFill>
                          <a:effectLst/>
                        </a:rPr>
                        <a:t>Test Description</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800" kern="100" dirty="0">
                          <a:solidFill>
                            <a:srgbClr val="A95852"/>
                          </a:solidFill>
                          <a:effectLst/>
                        </a:rPr>
                        <a:t>Category</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800" kern="100" dirty="0">
                          <a:solidFill>
                            <a:srgbClr val="A95852"/>
                          </a:solidFill>
                          <a:effectLst/>
                        </a:rPr>
                        <a:t>Expected Results</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800" kern="100">
                          <a:solidFill>
                            <a:srgbClr val="A95852"/>
                          </a:solidFill>
                          <a:effectLst/>
                        </a:rPr>
                        <a:t>Owner</a:t>
                      </a:r>
                      <a:endParaRPr lang="zh-CN" sz="18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800" kern="100" dirty="0">
                          <a:solidFill>
                            <a:srgbClr val="A95852"/>
                          </a:solidFill>
                          <a:effectLst/>
                        </a:rPr>
                        <a:t>Result</a:t>
                      </a:r>
                      <a:endParaRPr lang="zh-CN" sz="18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extLst>
                  <a:ext uri="{0D108BD9-81ED-4DB2-BD59-A6C34878D82A}">
                    <a16:rowId xmlns:a16="http://schemas.microsoft.com/office/drawing/2014/main" val="448554999"/>
                  </a:ext>
                </a:extLst>
              </a:tr>
              <a:tr h="783771">
                <a:tc>
                  <a:txBody>
                    <a:bodyPr/>
                    <a:lstStyle/>
                    <a:p>
                      <a:pPr algn="ctr">
                        <a:spcAft>
                          <a:spcPts val="0"/>
                        </a:spcAft>
                      </a:pPr>
                      <a:r>
                        <a:rPr lang="en-US" alt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rPr>
                        <a:t>Random Recommendation of different item</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alt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rPr>
                        <a:t>Component</a:t>
                      </a:r>
                    </a:p>
                    <a:p>
                      <a:pPr algn="ctr">
                        <a:spcAft>
                          <a:spcPts val="0"/>
                        </a:spcAft>
                      </a:pPr>
                      <a:r>
                        <a:rPr lang="en-US" alt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rPr>
                        <a:t>Testing</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just">
                        <a:spcAft>
                          <a:spcPts val="0"/>
                        </a:spcAft>
                      </a:pPr>
                      <a:r>
                        <a:rPr lang="en-US" alt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rPr>
                        <a:t>Each time the result is different, and the information is correct</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altLang="zh-CN" sz="1400" kern="100" dirty="0">
                          <a:solidFill>
                            <a:srgbClr val="A95852"/>
                          </a:solidFill>
                          <a:effectLst/>
                        </a:rPr>
                        <a:t>Qian Fang,</a:t>
                      </a:r>
                      <a:endParaRPr lang="zh-CN" altLang="zh-CN" sz="1400" kern="100" dirty="0">
                        <a:solidFill>
                          <a:srgbClr val="A95852"/>
                        </a:solidFill>
                        <a:effectLst/>
                      </a:endParaRPr>
                    </a:p>
                    <a:p>
                      <a:pPr algn="ctr">
                        <a:spcAft>
                          <a:spcPts val="0"/>
                        </a:spcAft>
                      </a:pPr>
                      <a:r>
                        <a:rPr lang="en-US" altLang="zh-CN" sz="1400" kern="100" dirty="0">
                          <a:solidFill>
                            <a:srgbClr val="A95852"/>
                          </a:solidFill>
                          <a:effectLst/>
                        </a:rPr>
                        <a:t>Yan Su</a:t>
                      </a:r>
                      <a:endParaRPr lang="zh-CN" altLang="zh-CN" sz="1400" kern="100" dirty="0">
                        <a:solidFill>
                          <a:srgbClr val="A95852"/>
                        </a:solidFill>
                        <a:effectLst/>
                        <a:latin typeface="等线" panose="02010600030101010101" pitchFamily="2" charset="-122"/>
                        <a:ea typeface="+mn-ea"/>
                        <a:cs typeface="Times New Roman" panose="02020603050405020304" pitchFamily="18" charset="0"/>
                      </a:endParaRPr>
                    </a:p>
                  </a:txBody>
                  <a:tcPr marL="33472" marR="33472" marT="0" marB="0" anchor="ctr">
                    <a:solidFill>
                      <a:srgbClr val="E5B350"/>
                    </a:solidFill>
                  </a:tcPr>
                </a:tc>
                <a:tc>
                  <a:txBody>
                    <a:bodyPr/>
                    <a:lstStyle/>
                    <a:p>
                      <a:pPr marL="0" algn="ctr" defTabSz="914400" rtl="0" eaLnBrk="1" latinLnBrk="0" hangingPunct="1">
                        <a:spcAft>
                          <a:spcPts val="0"/>
                        </a:spcAft>
                      </a:pPr>
                      <a:r>
                        <a:rPr lang="en-US" altLang="zh-CN" sz="1400" kern="100" dirty="0">
                          <a:solidFill>
                            <a:srgbClr val="A95852"/>
                          </a:solidFill>
                          <a:effectLst/>
                          <a:latin typeface="+mn-lt"/>
                          <a:ea typeface="+mn-ea"/>
                          <a:cs typeface="+mn-cs"/>
                        </a:rPr>
                        <a:t>In some cases pictures may not be loaded</a:t>
                      </a:r>
                      <a:endParaRPr lang="zh-CN" altLang="en-US" sz="1400" kern="100" dirty="0">
                        <a:solidFill>
                          <a:srgbClr val="A95852"/>
                        </a:solidFill>
                        <a:effectLst/>
                        <a:latin typeface="+mn-lt"/>
                        <a:ea typeface="+mn-ea"/>
                        <a:cs typeface="+mn-cs"/>
                      </a:endParaRPr>
                    </a:p>
                  </a:txBody>
                  <a:tcPr marL="33472" marR="33472" marT="0" marB="0" anchor="ctr">
                    <a:solidFill>
                      <a:srgbClr val="E5B350"/>
                    </a:solidFill>
                  </a:tcPr>
                </a:tc>
                <a:extLst>
                  <a:ext uri="{0D108BD9-81ED-4DB2-BD59-A6C34878D82A}">
                    <a16:rowId xmlns:a16="http://schemas.microsoft.com/office/drawing/2014/main" val="3102791141"/>
                  </a:ext>
                </a:extLst>
              </a:tr>
              <a:tr h="1432428">
                <a:tc>
                  <a:txBody>
                    <a:bodyPr/>
                    <a:lstStyle/>
                    <a:p>
                      <a:pPr algn="ctr">
                        <a:spcAft>
                          <a:spcPts val="0"/>
                        </a:spcAft>
                      </a:pPr>
                      <a:r>
                        <a:rPr lang="en-US" sz="1400" kern="100" dirty="0">
                          <a:solidFill>
                            <a:srgbClr val="A95852"/>
                          </a:solidFill>
                          <a:effectLst/>
                        </a:rPr>
                        <a:t>After submitting, get user’s input to the specific element of UI and display input</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400" kern="100">
                          <a:solidFill>
                            <a:srgbClr val="A95852"/>
                          </a:solidFill>
                          <a:effectLst/>
                        </a:rPr>
                        <a:t>Unit Testing</a:t>
                      </a:r>
                      <a:endParaRPr lang="zh-CN" sz="14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just">
                        <a:spcAft>
                          <a:spcPts val="0"/>
                        </a:spcAft>
                      </a:pPr>
                      <a:r>
                        <a:rPr lang="en-US" sz="1400" kern="100" dirty="0">
                          <a:solidFill>
                            <a:srgbClr val="A95852"/>
                          </a:solidFill>
                          <a:effectLst/>
                        </a:rPr>
                        <a:t>None if nothing is input, and the exact content of input is input is valid (if it is too long, it may go out of the display box’s scope, and in this case, it can be ignored as the actually displayed text data will have limited length).</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400" kern="100" dirty="0">
                          <a:solidFill>
                            <a:srgbClr val="A95852"/>
                          </a:solidFill>
                          <a:effectLst/>
                        </a:rPr>
                        <a:t>Qian Fang,</a:t>
                      </a:r>
                      <a:endParaRPr lang="zh-CN" sz="1400" kern="100" dirty="0">
                        <a:solidFill>
                          <a:srgbClr val="A95852"/>
                        </a:solidFill>
                        <a:effectLst/>
                      </a:endParaRPr>
                    </a:p>
                    <a:p>
                      <a:pPr algn="ctr">
                        <a:spcAft>
                          <a:spcPts val="0"/>
                        </a:spcAft>
                      </a:pPr>
                      <a:r>
                        <a:rPr lang="en-US" sz="1400" kern="100" dirty="0">
                          <a:solidFill>
                            <a:srgbClr val="A95852"/>
                          </a:solidFill>
                          <a:effectLst/>
                        </a:rPr>
                        <a:t>Yan Su</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400" kern="100" dirty="0">
                          <a:solidFill>
                            <a:srgbClr val="A95852"/>
                          </a:solidFill>
                          <a:effectLst/>
                        </a:rPr>
                        <a:t>Pass </a:t>
                      </a:r>
                      <a:endParaRPr lang="zh-CN" sz="1400" kern="100" dirty="0">
                        <a:solidFill>
                          <a:srgbClr val="A95852"/>
                        </a:solidFill>
                        <a:effectLst/>
                        <a:latin typeface="Cambria" panose="02040503050406030204" pitchFamily="18" charset="0"/>
                        <a:ea typeface="等线" panose="02010600030101010101" pitchFamily="2" charset="-122"/>
                        <a:cs typeface="Cambria" panose="02040503050406030204" pitchFamily="18" charset="0"/>
                      </a:endParaRPr>
                    </a:p>
                  </a:txBody>
                  <a:tcPr marL="33472" marR="33472" marT="0" marB="0" anchor="ctr">
                    <a:solidFill>
                      <a:srgbClr val="E5B350"/>
                    </a:solidFill>
                  </a:tcPr>
                </a:tc>
                <a:extLst>
                  <a:ext uri="{0D108BD9-81ED-4DB2-BD59-A6C34878D82A}">
                    <a16:rowId xmlns:a16="http://schemas.microsoft.com/office/drawing/2014/main" val="341104119"/>
                  </a:ext>
                </a:extLst>
              </a:tr>
              <a:tr h="814084">
                <a:tc>
                  <a:txBody>
                    <a:bodyPr/>
                    <a:lstStyle/>
                    <a:p>
                      <a:pPr algn="ctr">
                        <a:spcAft>
                          <a:spcPts val="0"/>
                        </a:spcAft>
                      </a:pPr>
                      <a:r>
                        <a:rPr lang="en-US" sz="1400" kern="100">
                          <a:solidFill>
                            <a:srgbClr val="A95852"/>
                          </a:solidFill>
                          <a:effectLst/>
                        </a:rPr>
                        <a:t>User’s account information is not accessible if user is not logged in (i.e. update user’s status)</a:t>
                      </a:r>
                      <a:endParaRPr lang="zh-CN" sz="14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400" kern="100">
                          <a:solidFill>
                            <a:srgbClr val="A95852"/>
                          </a:solidFill>
                          <a:effectLst/>
                        </a:rPr>
                        <a:t>Unit Testing</a:t>
                      </a:r>
                      <a:endParaRPr lang="zh-CN" sz="14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marL="342900" lvl="0" indent="-342900" algn="just">
                        <a:spcAft>
                          <a:spcPts val="0"/>
                        </a:spcAft>
                        <a:buFont typeface="+mj-lt"/>
                        <a:buAutoNum type="arabicPeriod"/>
                      </a:pPr>
                      <a:r>
                        <a:rPr lang="en-US" sz="1400" kern="100" dirty="0">
                          <a:solidFill>
                            <a:srgbClr val="A95852"/>
                          </a:solidFill>
                          <a:effectLst/>
                        </a:rPr>
                        <a:t>Able to access user’s information;</a:t>
                      </a:r>
                      <a:endParaRPr lang="zh-CN" sz="1400" kern="100" dirty="0">
                        <a:solidFill>
                          <a:srgbClr val="A95852"/>
                        </a:solidFill>
                        <a:effectLst/>
                      </a:endParaRPr>
                    </a:p>
                    <a:p>
                      <a:pPr marL="342900" lvl="0" indent="-342900" algn="just">
                        <a:spcAft>
                          <a:spcPts val="0"/>
                        </a:spcAft>
                        <a:buFont typeface="+mj-lt"/>
                        <a:buAutoNum type="arabicPeriod"/>
                      </a:pPr>
                      <a:r>
                        <a:rPr lang="en-US" sz="1400" kern="100" dirty="0">
                          <a:solidFill>
                            <a:srgbClr val="A95852"/>
                          </a:solidFill>
                          <a:effectLst/>
                        </a:rPr>
                        <a:t>Unable to access user’s information;</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400" kern="100">
                          <a:solidFill>
                            <a:srgbClr val="A95852"/>
                          </a:solidFill>
                          <a:effectLst/>
                        </a:rPr>
                        <a:t>You Lyu,</a:t>
                      </a:r>
                      <a:endParaRPr lang="zh-CN" sz="1400" kern="100">
                        <a:solidFill>
                          <a:srgbClr val="A95852"/>
                        </a:solidFill>
                        <a:effectLst/>
                      </a:endParaRPr>
                    </a:p>
                    <a:p>
                      <a:pPr algn="ctr">
                        <a:spcAft>
                          <a:spcPts val="0"/>
                        </a:spcAft>
                      </a:pPr>
                      <a:r>
                        <a:rPr lang="en-US" sz="1400" kern="100">
                          <a:solidFill>
                            <a:srgbClr val="A95852"/>
                          </a:solidFill>
                          <a:effectLst/>
                        </a:rPr>
                        <a:t>Zhongyu Li</a:t>
                      </a:r>
                      <a:endParaRPr lang="zh-CN" sz="14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400" kern="100" dirty="0">
                          <a:solidFill>
                            <a:srgbClr val="A95852"/>
                          </a:solidFill>
                          <a:effectLst/>
                        </a:rPr>
                        <a:t>Pass</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extLst>
                  <a:ext uri="{0D108BD9-81ED-4DB2-BD59-A6C34878D82A}">
                    <a16:rowId xmlns:a16="http://schemas.microsoft.com/office/drawing/2014/main" val="1739898004"/>
                  </a:ext>
                </a:extLst>
              </a:tr>
              <a:tr h="874407">
                <a:tc>
                  <a:txBody>
                    <a:bodyPr/>
                    <a:lstStyle/>
                    <a:p>
                      <a:pPr algn="ctr">
                        <a:spcAft>
                          <a:spcPts val="0"/>
                        </a:spcAft>
                      </a:pPr>
                      <a:r>
                        <a:rPr lang="en-US" sz="1400" kern="100">
                          <a:solidFill>
                            <a:srgbClr val="A95852"/>
                          </a:solidFill>
                          <a:effectLst/>
                        </a:rPr>
                        <a:t>User Registration and logging in</a:t>
                      </a:r>
                      <a:endParaRPr lang="zh-CN" sz="14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400" kern="100">
                          <a:solidFill>
                            <a:srgbClr val="A95852"/>
                          </a:solidFill>
                          <a:effectLst/>
                        </a:rPr>
                        <a:t>Component Testing</a:t>
                      </a:r>
                      <a:endParaRPr lang="zh-CN" sz="14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just">
                        <a:spcAft>
                          <a:spcPts val="0"/>
                        </a:spcAft>
                      </a:pPr>
                      <a:r>
                        <a:rPr lang="en-US" sz="1400" kern="100" dirty="0">
                          <a:solidFill>
                            <a:srgbClr val="A95852"/>
                          </a:solidFill>
                          <a:effectLst/>
                        </a:rPr>
                        <a:t>The user account section will be accessible, and user’s information will be presented on the page.</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400" kern="100">
                          <a:solidFill>
                            <a:srgbClr val="A95852"/>
                          </a:solidFill>
                          <a:effectLst/>
                        </a:rPr>
                        <a:t>You Lyu,</a:t>
                      </a:r>
                      <a:endParaRPr lang="zh-CN" sz="1400" kern="100">
                        <a:solidFill>
                          <a:srgbClr val="A95852"/>
                        </a:solidFill>
                        <a:effectLst/>
                      </a:endParaRPr>
                    </a:p>
                    <a:p>
                      <a:pPr algn="ctr">
                        <a:spcAft>
                          <a:spcPts val="0"/>
                        </a:spcAft>
                      </a:pPr>
                      <a:r>
                        <a:rPr lang="en-US" sz="1400" kern="100">
                          <a:solidFill>
                            <a:srgbClr val="A95852"/>
                          </a:solidFill>
                          <a:effectLst/>
                        </a:rPr>
                        <a:t>Zhongyu Li</a:t>
                      </a:r>
                      <a:endParaRPr lang="zh-CN" sz="14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400" kern="100" dirty="0">
                          <a:solidFill>
                            <a:srgbClr val="A95852"/>
                          </a:solidFill>
                          <a:effectLst/>
                        </a:rPr>
                        <a:t>Pass</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extLst>
                  <a:ext uri="{0D108BD9-81ED-4DB2-BD59-A6C34878D82A}">
                    <a16:rowId xmlns:a16="http://schemas.microsoft.com/office/drawing/2014/main" val="2885018166"/>
                  </a:ext>
                </a:extLst>
              </a:tr>
              <a:tr h="1416478">
                <a:tc>
                  <a:txBody>
                    <a:bodyPr/>
                    <a:lstStyle/>
                    <a:p>
                      <a:pPr algn="ctr">
                        <a:spcAft>
                          <a:spcPts val="0"/>
                        </a:spcAft>
                      </a:pPr>
                      <a:r>
                        <a:rPr lang="en-US" sz="1400" kern="100" dirty="0">
                          <a:solidFill>
                            <a:srgbClr val="A95852"/>
                          </a:solidFill>
                          <a:effectLst/>
                        </a:rPr>
                        <a:t>User logging out</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400" kern="100">
                          <a:solidFill>
                            <a:srgbClr val="A95852"/>
                          </a:solidFill>
                          <a:effectLst/>
                        </a:rPr>
                        <a:t>Component Testing</a:t>
                      </a:r>
                      <a:endParaRPr lang="zh-CN" sz="14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just">
                        <a:spcAft>
                          <a:spcPts val="0"/>
                        </a:spcAft>
                      </a:pPr>
                      <a:r>
                        <a:rPr lang="en-US" sz="1400" kern="100" dirty="0">
                          <a:solidFill>
                            <a:srgbClr val="A95852"/>
                          </a:solidFill>
                          <a:effectLst/>
                        </a:rPr>
                        <a:t>The user account section will not be accessible and when clicked on the corresponding tab, a prompting window will be popped out to alert that the user should login first and the view will jump to the login view.</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sz="1400" kern="100">
                          <a:solidFill>
                            <a:srgbClr val="A95852"/>
                          </a:solidFill>
                          <a:effectLst/>
                        </a:rPr>
                        <a:t>You Lyu</a:t>
                      </a:r>
                      <a:endParaRPr lang="zh-CN" sz="1400" kern="10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tc>
                  <a:txBody>
                    <a:bodyPr/>
                    <a:lstStyle/>
                    <a:p>
                      <a:pPr algn="ctr">
                        <a:spcAft>
                          <a:spcPts val="0"/>
                        </a:spcAft>
                      </a:pPr>
                      <a:r>
                        <a:rPr lang="en-US" alt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rPr>
                        <a:t>Pass</a:t>
                      </a:r>
                      <a:endParaRPr lang="zh-CN" sz="1400" kern="100" dirty="0">
                        <a:solidFill>
                          <a:srgbClr val="A95852"/>
                        </a:solidFill>
                        <a:effectLst/>
                        <a:latin typeface="等线" panose="02010600030101010101" pitchFamily="2" charset="-122"/>
                        <a:ea typeface="等线" panose="02010600030101010101" pitchFamily="2" charset="-122"/>
                        <a:cs typeface="Times New Roman" panose="02020603050405020304" pitchFamily="18" charset="0"/>
                      </a:endParaRPr>
                    </a:p>
                  </a:txBody>
                  <a:tcPr marL="33472" marR="33472" marT="0" marB="0" anchor="ctr">
                    <a:solidFill>
                      <a:srgbClr val="E5B350"/>
                    </a:solidFill>
                  </a:tcPr>
                </a:tc>
                <a:extLst>
                  <a:ext uri="{0D108BD9-81ED-4DB2-BD59-A6C34878D82A}">
                    <a16:rowId xmlns:a16="http://schemas.microsoft.com/office/drawing/2014/main" val="607359033"/>
                  </a:ext>
                </a:extLst>
              </a:tr>
            </a:tbl>
          </a:graphicData>
        </a:graphic>
      </p:graphicFrame>
    </p:spTree>
    <p:extLst>
      <p:ext uri="{BB962C8B-B14F-4D97-AF65-F5344CB8AC3E}">
        <p14:creationId xmlns:p14="http://schemas.microsoft.com/office/powerpoint/2010/main" val="132056346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1071</TotalTime>
  <Words>972</Words>
  <Application>Microsoft Office PowerPoint</Application>
  <PresentationFormat>宽屏</PresentationFormat>
  <Paragraphs>203</Paragraphs>
  <Slides>13</Slides>
  <Notes>1</Notes>
  <HiddenSlides>0</HiddenSlides>
  <MMClips>1</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13</vt:i4>
      </vt:variant>
    </vt:vector>
  </HeadingPairs>
  <TitlesOfParts>
    <vt:vector size="25" baseType="lpstr">
      <vt:lpstr>Aharoni</vt:lpstr>
      <vt:lpstr>DengXian</vt:lpstr>
      <vt:lpstr>DengXian</vt:lpstr>
      <vt:lpstr>等线 Light</vt:lpstr>
      <vt:lpstr>等线 Light</vt:lpstr>
      <vt:lpstr>华文细黑</vt:lpstr>
      <vt:lpstr>Arial</vt:lpstr>
      <vt:lpstr>Cambria</vt:lpstr>
      <vt:lpstr>Times New Roman</vt:lpstr>
      <vt:lpstr>Wingdings</vt:lpstr>
      <vt:lpstr>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You Lyu</cp:lastModifiedBy>
  <cp:revision>602</cp:revision>
  <dcterms:created xsi:type="dcterms:W3CDTF">2015-10-14T15:29:36Z</dcterms:created>
  <dcterms:modified xsi:type="dcterms:W3CDTF">2018-04-12T16:17:47Z</dcterms:modified>
</cp:coreProperties>
</file>

<file path=docProps/thumbnail.jpeg>
</file>